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93" r:id="rId4"/>
  </p:sldMasterIdLst>
  <p:notesMasterIdLst>
    <p:notesMasterId r:id="rId21"/>
  </p:notesMasterIdLst>
  <p:sldIdLst>
    <p:sldId id="277" r:id="rId5"/>
    <p:sldId id="280" r:id="rId6"/>
    <p:sldId id="281" r:id="rId7"/>
    <p:sldId id="282" r:id="rId8"/>
    <p:sldId id="295" r:id="rId9"/>
    <p:sldId id="286" r:id="rId10"/>
    <p:sldId id="284" r:id="rId11"/>
    <p:sldId id="296" r:id="rId12"/>
    <p:sldId id="288" r:id="rId13"/>
    <p:sldId id="297" r:id="rId14"/>
    <p:sldId id="290" r:id="rId15"/>
    <p:sldId id="298" r:id="rId16"/>
    <p:sldId id="292" r:id="rId17"/>
    <p:sldId id="293" r:id="rId18"/>
    <p:sldId id="294" r:id="rId19"/>
    <p:sldId id="285" r:id="rId20"/>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BB5AF0-E51C-41A8-8720-FD934FD21956}">
          <p14:sldIdLst>
            <p14:sldId id="277"/>
          </p14:sldIdLst>
        </p14:section>
        <p14:section name="Untitled Section" id="{05C6345A-6613-4187-97FF-29ECF0345D84}">
          <p14:sldIdLst>
            <p14:sldId id="280"/>
            <p14:sldId id="281"/>
            <p14:sldId id="282"/>
            <p14:sldId id="295"/>
            <p14:sldId id="286"/>
            <p14:sldId id="284"/>
            <p14:sldId id="296"/>
            <p14:sldId id="288"/>
            <p14:sldId id="297"/>
            <p14:sldId id="290"/>
            <p14:sldId id="298"/>
            <p14:sldId id="292"/>
            <p14:sldId id="293"/>
            <p14:sldId id="294"/>
            <p14:sldId id="285"/>
          </p14:sldIdLst>
        </p14:section>
      </p14:sectionLst>
    </p:ext>
    <p:ext uri="{EFAFB233-063F-42B5-8137-9DF3F51BA10A}">
      <p15:sldGuideLst xmlns:p15="http://schemas.microsoft.com/office/powerpoint/2012/main">
        <p15:guide id="1" orient="horz" pos="3192"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7F7F7F"/>
    <a:srgbClr val="61C31D"/>
    <a:srgbClr val="00FA00"/>
    <a:srgbClr val="294B59"/>
    <a:srgbClr val="E05539"/>
    <a:srgbClr val="486371"/>
    <a:srgbClr val="42788E"/>
    <a:srgbClr val="65A0B7"/>
    <a:srgbClr val="C33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06" autoAdjust="0"/>
    <p:restoredTop sz="94660"/>
  </p:normalViewPr>
  <p:slideViewPr>
    <p:cSldViewPr snapToGrid="0" showGuides="1">
      <p:cViewPr>
        <p:scale>
          <a:sx n="122" d="100"/>
          <a:sy n="122" d="100"/>
        </p:scale>
        <p:origin x="1088" y="144"/>
      </p:cViewPr>
      <p:guideLst>
        <p:guide orient="horz" pos="3192"/>
        <p:guide pos="2448"/>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50243-AC2A-4E65-A068-E0DE9843C0B0}" type="datetimeFigureOut">
              <a:rPr lang="en-US" smtClean="0"/>
              <a:t>2/19/20</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6DBE0-ADD9-49B3-9F0E-C6324CEC7B9D}" type="slidenum">
              <a:rPr lang="en-US" smtClean="0"/>
              <a:t>‹#›</a:t>
            </a:fld>
            <a:endParaRPr lang="en-US" dirty="0"/>
          </a:p>
        </p:txBody>
      </p:sp>
    </p:spTree>
    <p:extLst>
      <p:ext uri="{BB962C8B-B14F-4D97-AF65-F5344CB8AC3E}">
        <p14:creationId xmlns:p14="http://schemas.microsoft.com/office/powerpoint/2010/main" val="1699449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0"/>
            <a:ext cx="6606540" cy="2704549"/>
          </a:xfrm>
        </p:spPr>
        <p:txBody>
          <a:bodyPr anchor="b"/>
          <a:lstStyle>
            <a:lvl1pPr algn="ctr">
              <a:defRPr sz="5100"/>
            </a:lvl1pPr>
          </a:lstStyle>
          <a:p>
            <a:r>
              <a:rPr lang="en-US" dirty="0"/>
              <a:t>Click to edit Master title style</a:t>
            </a:r>
          </a:p>
        </p:txBody>
      </p:sp>
      <p:sp>
        <p:nvSpPr>
          <p:cNvPr id="3" name="Subtitle 2"/>
          <p:cNvSpPr>
            <a:spLocks noGrp="1"/>
          </p:cNvSpPr>
          <p:nvPr>
            <p:ph type="subTitle" idx="1"/>
          </p:nvPr>
        </p:nvSpPr>
        <p:spPr>
          <a:xfrm>
            <a:off x="971550" y="2839592"/>
            <a:ext cx="5829300" cy="1087831"/>
          </a:xfrm>
        </p:spPr>
        <p:txBody>
          <a:bodyPr>
            <a:normAutofit/>
          </a:bodyPr>
          <a:lstStyle>
            <a:lvl1pPr marL="0" indent="0" algn="ctr">
              <a:buNone/>
              <a:defRPr sz="320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dirty="0"/>
              <a:t>Click to edit Master subtitle style</a:t>
            </a:r>
          </a:p>
        </p:txBody>
      </p:sp>
      <p:sp>
        <p:nvSpPr>
          <p:cNvPr id="18" name="Picture Placeholder 17">
            <a:extLst>
              <a:ext uri="{FF2B5EF4-FFF2-40B4-BE49-F238E27FC236}">
                <a16:creationId xmlns:a16="http://schemas.microsoft.com/office/drawing/2014/main" id="{404FF369-F54C-494B-A68C-FB51BAB6A22B}"/>
              </a:ext>
            </a:extLst>
          </p:cNvPr>
          <p:cNvSpPr>
            <a:spLocks noGrp="1"/>
          </p:cNvSpPr>
          <p:nvPr>
            <p:ph type="pic" sz="quarter" idx="10"/>
          </p:nvPr>
        </p:nvSpPr>
        <p:spPr>
          <a:xfrm>
            <a:off x="0" y="4347148"/>
            <a:ext cx="7772400" cy="4676202"/>
          </a:xfrm>
        </p:spPr>
        <p:txBody>
          <a:bodyPr/>
          <a:lstStyle>
            <a:lvl1pPr marL="0" indent="0">
              <a:buFont typeface="Arial" panose="020B0604020202020204" pitchFamily="34" charset="0"/>
              <a:buNone/>
              <a:defRPr/>
            </a:lvl1pPr>
          </a:lstStyle>
          <a:p>
            <a:endParaRPr lang="en-US" dirty="0"/>
          </a:p>
        </p:txBody>
      </p:sp>
    </p:spTree>
    <p:extLst>
      <p:ext uri="{BB962C8B-B14F-4D97-AF65-F5344CB8AC3E}">
        <p14:creationId xmlns:p14="http://schemas.microsoft.com/office/powerpoint/2010/main" val="1326537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0CDF34AD-5141-2B4D-B4A7-E987D74EDA0B}"/>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409614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143AE911-0A8D-CA4F-A7F7-B6C10DC3CB76}"/>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146509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field">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9A92EF2C-F8B9-4820-B182-7C2135DC3FF6}"/>
              </a:ext>
            </a:extLst>
          </p:cNvPr>
          <p:cNvSpPr>
            <a:spLocks noGrp="1"/>
          </p:cNvSpPr>
          <p:nvPr>
            <p:ph type="pic" idx="1"/>
          </p:nvPr>
        </p:nvSpPr>
        <p:spPr>
          <a:xfrm>
            <a:off x="0" y="346841"/>
            <a:ext cx="3886200" cy="1939159"/>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endParaRPr lang="en-US" dirty="0"/>
          </a:p>
        </p:txBody>
      </p:sp>
      <p:sp>
        <p:nvSpPr>
          <p:cNvPr id="15" name="Content Placeholder 2">
            <a:extLst>
              <a:ext uri="{FF2B5EF4-FFF2-40B4-BE49-F238E27FC236}">
                <a16:creationId xmlns:a16="http://schemas.microsoft.com/office/drawing/2014/main" id="{38AF5710-D7D2-403D-B256-D798C7DCCE27}"/>
              </a:ext>
            </a:extLst>
          </p:cNvPr>
          <p:cNvSpPr>
            <a:spLocks noGrp="1"/>
          </p:cNvSpPr>
          <p:nvPr>
            <p:ph idx="10"/>
          </p:nvPr>
        </p:nvSpPr>
        <p:spPr>
          <a:xfrm>
            <a:off x="457200" y="2468880"/>
            <a:ext cx="6858000" cy="6609806"/>
          </a:xfrm>
        </p:spPr>
        <p:txBody>
          <a:bodyPr>
            <a:normAutofit/>
          </a:bodyPr>
          <a:lstStyle>
            <a:lvl1pPr>
              <a:buClr>
                <a:schemeClr val="accent1"/>
              </a:buCl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buClr>
                <a:schemeClr val="accent1"/>
              </a:buCl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buClr>
                <a:schemeClr val="accent1"/>
              </a:buCl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buClr>
                <a:schemeClr val="accent1"/>
              </a:buCl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buClr>
                <a:schemeClr val="accent1"/>
              </a:buCl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1700"/>
            </a:lvl6pPr>
            <a:lvl7pPr>
              <a:defRPr sz="1700"/>
            </a:lvl7pPr>
            <a:lvl8pPr>
              <a:defRPr sz="1700"/>
            </a:lvl8pPr>
            <a:lvl9pPr>
              <a:defRPr sz="17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E1AB87DB-C4E0-4B7B-A1B4-7E13BF845477}"/>
              </a:ext>
            </a:extLst>
          </p:cNvPr>
          <p:cNvSpPr/>
          <p:nvPr/>
        </p:nvSpPr>
        <p:spPr>
          <a:xfrm>
            <a:off x="3887639" y="0"/>
            <a:ext cx="3884762" cy="228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1">
            <a:extLst>
              <a:ext uri="{FF2B5EF4-FFF2-40B4-BE49-F238E27FC236}">
                <a16:creationId xmlns:a16="http://schemas.microsoft.com/office/drawing/2014/main" id="{5B9A6066-62D2-4142-88E0-C7E36442FA00}"/>
              </a:ext>
            </a:extLst>
          </p:cNvPr>
          <p:cNvSpPr>
            <a:spLocks noGrp="1"/>
          </p:cNvSpPr>
          <p:nvPr>
            <p:ph type="title" hasCustomPrompt="1"/>
          </p:nvPr>
        </p:nvSpPr>
        <p:spPr>
          <a:xfrm>
            <a:off x="3881887" y="350808"/>
            <a:ext cx="3433313" cy="1935192"/>
          </a:xfrm>
        </p:spPr>
        <p:txBody>
          <a:bodyPr anchor="ctr">
            <a:normAutofit/>
          </a:bodyPr>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9DA8E4AB-4826-0247-A918-AD215697BF44}"/>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128392821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field">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9A92EF2C-F8B9-4820-B182-7C2135DC3FF6}"/>
              </a:ext>
            </a:extLst>
          </p:cNvPr>
          <p:cNvSpPr>
            <a:spLocks noGrp="1"/>
          </p:cNvSpPr>
          <p:nvPr>
            <p:ph type="pic" idx="1"/>
          </p:nvPr>
        </p:nvSpPr>
        <p:spPr>
          <a:xfrm>
            <a:off x="3886200" y="343325"/>
            <a:ext cx="3886200" cy="1942675"/>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endParaRPr lang="en-US" dirty="0"/>
          </a:p>
        </p:txBody>
      </p:sp>
      <p:sp>
        <p:nvSpPr>
          <p:cNvPr id="7" name="Rectangle 6">
            <a:extLst>
              <a:ext uri="{FF2B5EF4-FFF2-40B4-BE49-F238E27FC236}">
                <a16:creationId xmlns:a16="http://schemas.microsoft.com/office/drawing/2014/main" id="{3B5A1DC6-77C1-7B48-837B-EB73B731A968}"/>
              </a:ext>
            </a:extLst>
          </p:cNvPr>
          <p:cNvSpPr/>
          <p:nvPr userDrawn="1"/>
        </p:nvSpPr>
        <p:spPr>
          <a:xfrm>
            <a:off x="0" y="0"/>
            <a:ext cx="388476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2">
            <a:extLst>
              <a:ext uri="{FF2B5EF4-FFF2-40B4-BE49-F238E27FC236}">
                <a16:creationId xmlns:a16="http://schemas.microsoft.com/office/drawing/2014/main" id="{38AF5710-D7D2-403D-B256-D798C7DCCE27}"/>
              </a:ext>
            </a:extLst>
          </p:cNvPr>
          <p:cNvSpPr>
            <a:spLocks noGrp="1"/>
          </p:cNvSpPr>
          <p:nvPr>
            <p:ph idx="10"/>
          </p:nvPr>
        </p:nvSpPr>
        <p:spPr>
          <a:xfrm>
            <a:off x="457200" y="2468880"/>
            <a:ext cx="6858000" cy="6675120"/>
          </a:xfrm>
        </p:spPr>
        <p:txBody>
          <a:bodyPr>
            <a:normAutofit/>
          </a:bodyPr>
          <a:lstStyle>
            <a:lvl1pP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sz="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1700"/>
            </a:lvl6pPr>
            <a:lvl7pPr>
              <a:defRPr sz="1700"/>
            </a:lvl7pPr>
            <a:lvl8pPr>
              <a:defRPr sz="1700"/>
            </a:lvl8pPr>
            <a:lvl9pPr>
              <a:defRPr sz="17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5B9A6066-62D2-4142-88E0-C7E36442FA00}"/>
              </a:ext>
            </a:extLst>
          </p:cNvPr>
          <p:cNvSpPr>
            <a:spLocks noGrp="1"/>
          </p:cNvSpPr>
          <p:nvPr>
            <p:ph type="title" hasCustomPrompt="1"/>
          </p:nvPr>
        </p:nvSpPr>
        <p:spPr>
          <a:xfrm>
            <a:off x="457199" y="339926"/>
            <a:ext cx="3423921" cy="1946074"/>
          </a:xfrm>
        </p:spPr>
        <p:txBody>
          <a:bodyPr anchor="ctr">
            <a:normAutofit/>
          </a:bodyPr>
          <a:lstStyle>
            <a:lvl1pPr algn="ctr">
              <a:defRPr sz="24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DB513CCD-CB9A-A744-8AB0-C8C4C582EA45}"/>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370629921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753635"/>
          </a:xfrm>
        </p:spPr>
        <p:txBody>
          <a:bodyPr>
            <a:normAutofit/>
          </a:bodyPr>
          <a:lstStyle>
            <a:lvl1pPr>
              <a:defRPr sz="2400" b="1"/>
            </a:lvl1pPr>
          </a:lstStyle>
          <a:p>
            <a:r>
              <a:rPr lang="en-US" dirty="0"/>
              <a:t>Click to edit Master title style</a:t>
            </a:r>
          </a:p>
        </p:txBody>
      </p:sp>
      <p:sp>
        <p:nvSpPr>
          <p:cNvPr id="3" name="Content Placeholder 2"/>
          <p:cNvSpPr>
            <a:spLocks noGrp="1"/>
          </p:cNvSpPr>
          <p:nvPr>
            <p:ph idx="1"/>
          </p:nvPr>
        </p:nvSpPr>
        <p:spPr>
          <a:xfrm>
            <a:off x="534353" y="1528997"/>
            <a:ext cx="6703695" cy="7530549"/>
          </a:xfrm>
        </p:spPr>
        <p:txBody>
          <a:bodyPr>
            <a:normAutofit/>
          </a:bodyPr>
          <a:lstStyle>
            <a:lvl1pPr>
              <a:defRPr sz="1200"/>
            </a:lvl1pPr>
            <a:lvl2pPr>
              <a:defRPr sz="12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351228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B17CE3DD-8010-A74F-8179-4DB45C9E34AC}"/>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327932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E6551B39-09D2-0C4E-8986-71465FE93D23}"/>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358331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A33A189C-F3AD-1448-A4EC-9102E176DFB4}"/>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2919799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5655132-C073-3149-A67C-B39E7C090EB2}"/>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994367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FD612F1-64C7-A041-A88C-0BF19C60C8EE}"/>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215597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8" name="Slide Number Placeholder 5">
            <a:extLst>
              <a:ext uri="{FF2B5EF4-FFF2-40B4-BE49-F238E27FC236}">
                <a16:creationId xmlns:a16="http://schemas.microsoft.com/office/drawing/2014/main" id="{78F9A3A9-E0AD-E046-A749-75B8F1927B21}"/>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337297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8" name="Slide Number Placeholder 5">
            <a:extLst>
              <a:ext uri="{FF2B5EF4-FFF2-40B4-BE49-F238E27FC236}">
                <a16:creationId xmlns:a16="http://schemas.microsoft.com/office/drawing/2014/main" id="{69A69011-9D43-AA4A-BABA-ADCC0899B59D}"/>
              </a:ext>
            </a:extLst>
          </p:cNvPr>
          <p:cNvSpPr>
            <a:spLocks noGrp="1"/>
          </p:cNvSpPr>
          <p:nvPr>
            <p:ph type="sldNum" sz="quarter" idx="12"/>
          </p:nvPr>
        </p:nvSpPr>
        <p:spPr>
          <a:xfrm>
            <a:off x="3657601" y="9453280"/>
            <a:ext cx="457199" cy="383054"/>
          </a:xfrm>
          <a:prstGeom prst="rect">
            <a:avLst/>
          </a:prstGeom>
        </p:spPr>
        <p:txBody>
          <a:bodyPr/>
          <a:lstStyle>
            <a:lvl1pPr algn="ctr">
              <a:defRPr sz="1100">
                <a:solidFill>
                  <a:schemeClr val="tx1"/>
                </a:solidFill>
                <a:latin typeface="Arial" panose="020B0604020202020204" pitchFamily="34" charset="0"/>
                <a:cs typeface="Arial" panose="020B0604020202020204" pitchFamily="34" charset="0"/>
              </a:defRPr>
            </a:lvl1pPr>
          </a:lstStyle>
          <a:p>
            <a:fld id="{18284411-F125-4587-9CA9-8BD0BF670922}" type="slidenum">
              <a:rPr lang="en-US" smtClean="0"/>
              <a:pPr/>
              <a:t>‹#›</a:t>
            </a:fld>
            <a:endParaRPr lang="en-US" dirty="0"/>
          </a:p>
        </p:txBody>
      </p:sp>
    </p:spTree>
    <p:extLst>
      <p:ext uri="{BB962C8B-B14F-4D97-AF65-F5344CB8AC3E}">
        <p14:creationId xmlns:p14="http://schemas.microsoft.com/office/powerpoint/2010/main" val="2093443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29D5837-49C0-4D4A-9DFE-4A8051324D2C}"/>
              </a:ext>
            </a:extLst>
          </p:cNvPr>
          <p:cNvSpPr/>
          <p:nvPr userDrawn="1"/>
        </p:nvSpPr>
        <p:spPr>
          <a:xfrm>
            <a:off x="0" y="0"/>
            <a:ext cx="3886200" cy="3445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5B6E4C-4232-294E-9F12-3B975DEE242F}"/>
              </a:ext>
            </a:extLst>
          </p:cNvPr>
          <p:cNvSpPr/>
          <p:nvPr userDrawn="1"/>
        </p:nvSpPr>
        <p:spPr>
          <a:xfrm>
            <a:off x="3886200" y="0"/>
            <a:ext cx="3886200" cy="3445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180391F-8294-0247-AC6E-921E9A97E89F}"/>
              </a:ext>
            </a:extLst>
          </p:cNvPr>
          <p:cNvSpPr txBox="1"/>
          <p:nvPr userDrawn="1"/>
        </p:nvSpPr>
        <p:spPr>
          <a:xfrm>
            <a:off x="440634" y="9493418"/>
            <a:ext cx="52047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COPYRIGHT INFO HERE</a:t>
            </a:r>
          </a:p>
        </p:txBody>
      </p:sp>
      <p:sp>
        <p:nvSpPr>
          <p:cNvPr id="10" name="TextBox 9">
            <a:extLst>
              <a:ext uri="{FF2B5EF4-FFF2-40B4-BE49-F238E27FC236}">
                <a16:creationId xmlns:a16="http://schemas.microsoft.com/office/drawing/2014/main" id="{8BFBD76B-2C7F-EE46-818F-AF63AF0CA44F}"/>
              </a:ext>
            </a:extLst>
          </p:cNvPr>
          <p:cNvSpPr txBox="1"/>
          <p:nvPr userDrawn="1"/>
        </p:nvSpPr>
        <p:spPr>
          <a:xfrm>
            <a:off x="6052930" y="9219438"/>
            <a:ext cx="1222514" cy="408561"/>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latin typeface="Arial" panose="020B0604020202020204" pitchFamily="34" charset="0"/>
                <a:cs typeface="Arial" panose="020B0604020202020204" pitchFamily="34" charset="0"/>
              </a:rPr>
              <a:t>YOUR LOGO HERE</a:t>
            </a:r>
          </a:p>
        </p:txBody>
      </p:sp>
      <p:sp>
        <p:nvSpPr>
          <p:cNvPr id="13" name="Rectangle 12">
            <a:extLst>
              <a:ext uri="{FF2B5EF4-FFF2-40B4-BE49-F238E27FC236}">
                <a16:creationId xmlns:a16="http://schemas.microsoft.com/office/drawing/2014/main" id="{8EA1765D-0D81-5F47-8178-B803EE2284A0}"/>
              </a:ext>
            </a:extLst>
          </p:cNvPr>
          <p:cNvSpPr/>
          <p:nvPr userDrawn="1"/>
        </p:nvSpPr>
        <p:spPr>
          <a:xfrm>
            <a:off x="0" y="9713843"/>
            <a:ext cx="3886200" cy="3445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06C72D7-2DCA-C644-ABBC-A2A31274B080}"/>
              </a:ext>
            </a:extLst>
          </p:cNvPr>
          <p:cNvSpPr/>
          <p:nvPr userDrawn="1"/>
        </p:nvSpPr>
        <p:spPr>
          <a:xfrm>
            <a:off x="3886200" y="9713843"/>
            <a:ext cx="3886200" cy="3445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96479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11" r:id="rId12"/>
    <p:sldLayoutId id="2147483712" r:id="rId13"/>
  </p:sldLayoutIdLst>
  <p:hf hdr="0" dt="0"/>
  <p:txStyles>
    <p:titleStyle>
      <a:lvl1pPr algn="l" defTabSz="777240" rtl="0" eaLnBrk="1" latinLnBrk="0" hangingPunct="1">
        <a:lnSpc>
          <a:spcPct val="90000"/>
        </a:lnSpc>
        <a:spcBef>
          <a:spcPct val="0"/>
        </a:spcBef>
        <a:buNone/>
        <a:defRPr sz="3740" kern="1200">
          <a:solidFill>
            <a:srgbClr val="7F7F7F"/>
          </a:solidFill>
          <a:latin typeface="Arial" panose="020B0604020202020204" pitchFamily="34" charset="0"/>
          <a:ea typeface="+mj-ea"/>
          <a:cs typeface="Arial" panose="020B0604020202020204" pitchFamily="34" charset="0"/>
        </a:defRPr>
      </a:lvl1pPr>
    </p:titleStyle>
    <p:bodyStyle>
      <a:lvl1pPr marL="194310" indent="-194310" algn="l" defTabSz="777240" rtl="0" eaLnBrk="1" latinLnBrk="0" hangingPunct="1">
        <a:lnSpc>
          <a:spcPct val="90000"/>
        </a:lnSpc>
        <a:spcBef>
          <a:spcPts val="850"/>
        </a:spcBef>
        <a:buClr>
          <a:schemeClr val="accent1"/>
        </a:buClr>
        <a:buFont typeface="Arial" panose="020B0604020202020204" pitchFamily="34" charset="0"/>
        <a:buChar char="•"/>
        <a:defRPr sz="2380" kern="1200">
          <a:solidFill>
            <a:schemeClr val="tx1"/>
          </a:solidFill>
          <a:latin typeface="Arial" panose="020B0604020202020204" pitchFamily="34" charset="0"/>
          <a:ea typeface="+mn-ea"/>
          <a:cs typeface="Arial" panose="020B0604020202020204" pitchFamily="34" charset="0"/>
        </a:defRPr>
      </a:lvl1pPr>
      <a:lvl2pPr marL="582930" indent="-194310" algn="l" defTabSz="777240" rtl="0" eaLnBrk="1" latinLnBrk="0" hangingPunct="1">
        <a:lnSpc>
          <a:spcPct val="90000"/>
        </a:lnSpc>
        <a:spcBef>
          <a:spcPts val="425"/>
        </a:spcBef>
        <a:buClr>
          <a:schemeClr val="accent1"/>
        </a:buClr>
        <a:buFont typeface="Arial" panose="020B0604020202020204" pitchFamily="34" charset="0"/>
        <a:buChar char="•"/>
        <a:defRPr sz="2040" kern="1200">
          <a:solidFill>
            <a:schemeClr val="tx1"/>
          </a:solidFill>
          <a:latin typeface="Arial" panose="020B0604020202020204" pitchFamily="34" charset="0"/>
          <a:ea typeface="+mn-ea"/>
          <a:cs typeface="Arial" panose="020B0604020202020204" pitchFamily="34" charset="0"/>
        </a:defRPr>
      </a:lvl2pPr>
      <a:lvl3pPr marL="971550" indent="-194310" algn="l" defTabSz="777240" rtl="0" eaLnBrk="1" latinLnBrk="0" hangingPunct="1">
        <a:lnSpc>
          <a:spcPct val="90000"/>
        </a:lnSpc>
        <a:spcBef>
          <a:spcPts val="425"/>
        </a:spcBef>
        <a:buClr>
          <a:schemeClr val="accent1"/>
        </a:buClr>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3pPr>
      <a:lvl4pPr marL="1360170" indent="-194310" algn="l" defTabSz="777240" rtl="0" eaLnBrk="1" latinLnBrk="0" hangingPunct="1">
        <a:lnSpc>
          <a:spcPct val="90000"/>
        </a:lnSpc>
        <a:spcBef>
          <a:spcPts val="425"/>
        </a:spcBef>
        <a:buClr>
          <a:schemeClr val="accent1"/>
        </a:buClr>
        <a:buFont typeface="Arial" panose="020B0604020202020204" pitchFamily="34" charset="0"/>
        <a:buChar char="•"/>
        <a:defRPr sz="1530" kern="1200">
          <a:solidFill>
            <a:schemeClr val="tx1"/>
          </a:solidFill>
          <a:latin typeface="Arial" panose="020B0604020202020204" pitchFamily="34" charset="0"/>
          <a:ea typeface="+mn-ea"/>
          <a:cs typeface="Arial" panose="020B0604020202020204" pitchFamily="34" charset="0"/>
        </a:defRPr>
      </a:lvl4pPr>
      <a:lvl5pPr marL="1748790" indent="-194310" algn="l" defTabSz="777240" rtl="0" eaLnBrk="1" latinLnBrk="0" hangingPunct="1">
        <a:lnSpc>
          <a:spcPct val="90000"/>
        </a:lnSpc>
        <a:spcBef>
          <a:spcPts val="425"/>
        </a:spcBef>
        <a:buClr>
          <a:schemeClr val="accent1"/>
        </a:buClr>
        <a:buFont typeface="Arial" panose="020B0604020202020204" pitchFamily="34" charset="0"/>
        <a:buChar char="•"/>
        <a:defRPr sz="1530" kern="1200">
          <a:solidFill>
            <a:schemeClr val="tx1"/>
          </a:solidFill>
          <a:latin typeface="Arial" panose="020B0604020202020204" pitchFamily="34" charset="0"/>
          <a:ea typeface="+mn-ea"/>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EA64472-F5F7-5F4D-A5C5-FC179AF63A20}"/>
              </a:ext>
            </a:extLst>
          </p:cNvPr>
          <p:cNvSpPr>
            <a:spLocks noGrp="1"/>
          </p:cNvSpPr>
          <p:nvPr>
            <p:ph type="ctrTitle"/>
          </p:nvPr>
        </p:nvSpPr>
        <p:spPr/>
        <p:txBody>
          <a:bodyPr/>
          <a:lstStyle/>
          <a:p>
            <a:r>
              <a:rPr lang="en-US" b="1" dirty="0"/>
              <a:t>MOVING FROM </a:t>
            </a:r>
            <a:br>
              <a:rPr lang="en-US" b="1" dirty="0"/>
            </a:br>
            <a:r>
              <a:rPr lang="en-US" b="1" dirty="0"/>
              <a:t>BUD TO BOSS</a:t>
            </a:r>
          </a:p>
        </p:txBody>
      </p:sp>
      <p:sp>
        <p:nvSpPr>
          <p:cNvPr id="13" name="Subtitle 12">
            <a:extLst>
              <a:ext uri="{FF2B5EF4-FFF2-40B4-BE49-F238E27FC236}">
                <a16:creationId xmlns:a16="http://schemas.microsoft.com/office/drawing/2014/main" id="{87D14BA8-BF8A-DE47-AD30-1238F337E9D1}"/>
              </a:ext>
            </a:extLst>
          </p:cNvPr>
          <p:cNvSpPr>
            <a:spLocks noGrp="1"/>
          </p:cNvSpPr>
          <p:nvPr>
            <p:ph type="subTitle" idx="1"/>
          </p:nvPr>
        </p:nvSpPr>
        <p:spPr/>
        <p:txBody>
          <a:bodyPr>
            <a:normAutofit/>
          </a:bodyPr>
          <a:lstStyle/>
          <a:p>
            <a:r>
              <a:rPr lang="en-US" dirty="0"/>
              <a:t>The Mindset of the</a:t>
            </a:r>
          </a:p>
          <a:p>
            <a:r>
              <a:rPr lang="en-US" dirty="0"/>
              <a:t>Successful New Manager</a:t>
            </a:r>
          </a:p>
        </p:txBody>
      </p:sp>
      <p:pic>
        <p:nvPicPr>
          <p:cNvPr id="6" name="Picture Placeholder 5" descr="A room with a large window&#10;&#10;Description automatically generated">
            <a:extLst>
              <a:ext uri="{FF2B5EF4-FFF2-40B4-BE49-F238E27FC236}">
                <a16:creationId xmlns:a16="http://schemas.microsoft.com/office/drawing/2014/main" id="{3E10AAC2-E22E-6649-B38C-25E38826EE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554" r="1479"/>
          <a:stretch/>
        </p:blipFill>
        <p:spPr>
          <a:xfrm>
            <a:off x="0" y="4343399"/>
            <a:ext cx="7772400" cy="4706471"/>
          </a:xfrm>
          <a:prstGeom prst="rect">
            <a:avLst/>
          </a:prstGeom>
        </p:spPr>
      </p:pic>
      <p:sp>
        <p:nvSpPr>
          <p:cNvPr id="7" name="Rectangle 6">
            <a:extLst>
              <a:ext uri="{FF2B5EF4-FFF2-40B4-BE49-F238E27FC236}">
                <a16:creationId xmlns:a16="http://schemas.microsoft.com/office/drawing/2014/main" id="{663139CF-4246-8543-9523-EE465FB91217}"/>
              </a:ext>
            </a:extLst>
          </p:cNvPr>
          <p:cNvSpPr/>
          <p:nvPr/>
        </p:nvSpPr>
        <p:spPr>
          <a:xfrm>
            <a:off x="0" y="4336946"/>
            <a:ext cx="7772400" cy="4724758"/>
          </a:xfrm>
          <a:prstGeom prst="rect">
            <a:avLst/>
          </a:prstGeom>
          <a:solidFill>
            <a:schemeClr val="accent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768989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D72F65-A447-7E48-96EB-83E934CC99C6}"/>
              </a:ext>
            </a:extLst>
          </p:cNvPr>
          <p:cNvSpPr>
            <a:spLocks noGrp="1"/>
          </p:cNvSpPr>
          <p:nvPr>
            <p:ph type="pic" idx="1"/>
          </p:nvPr>
        </p:nvSpPr>
        <p:spPr>
          <a:xfrm>
            <a:off x="3886200" y="343325"/>
            <a:ext cx="3886200" cy="1942675"/>
          </a:xfrm>
          <a:blipFill>
            <a:blip r:embed="rId2"/>
            <a:srcRect/>
            <a:stretch>
              <a:fillRect l="-698" t="-30993" r="1" b="-20875"/>
            </a:stretch>
          </a:blipFill>
        </p:spPr>
      </p:sp>
      <p:sp>
        <p:nvSpPr>
          <p:cNvPr id="4" name="Title 3">
            <a:extLst>
              <a:ext uri="{FF2B5EF4-FFF2-40B4-BE49-F238E27FC236}">
                <a16:creationId xmlns:a16="http://schemas.microsoft.com/office/drawing/2014/main" id="{60C9320E-724E-284C-B244-5ED9571F5CF9}"/>
              </a:ext>
            </a:extLst>
          </p:cNvPr>
          <p:cNvSpPr>
            <a:spLocks noGrp="1"/>
          </p:cNvSpPr>
          <p:nvPr>
            <p:ph type="title"/>
          </p:nvPr>
        </p:nvSpPr>
        <p:spPr/>
        <p:txBody>
          <a:bodyPr/>
          <a:lstStyle/>
          <a:p>
            <a:r>
              <a:rPr lang="en-US" dirty="0"/>
              <a:t>TEAM ACTIVITY </a:t>
            </a:r>
            <a:r>
              <a:rPr lang="en-US" i="1" dirty="0"/>
              <a:t>ADMINISTRATOR</a:t>
            </a:r>
            <a:endParaRPr lang="en-US" dirty="0"/>
          </a:p>
        </p:txBody>
      </p:sp>
      <p:sp>
        <p:nvSpPr>
          <p:cNvPr id="5" name="Slide Number Placeholder 4">
            <a:extLst>
              <a:ext uri="{FF2B5EF4-FFF2-40B4-BE49-F238E27FC236}">
                <a16:creationId xmlns:a16="http://schemas.microsoft.com/office/drawing/2014/main" id="{A6F750D5-B3B6-A746-BF75-97474E337864}"/>
              </a:ext>
            </a:extLst>
          </p:cNvPr>
          <p:cNvSpPr>
            <a:spLocks noGrp="1"/>
          </p:cNvSpPr>
          <p:nvPr>
            <p:ph type="sldNum" sz="quarter" idx="12"/>
          </p:nvPr>
        </p:nvSpPr>
        <p:spPr/>
        <p:txBody>
          <a:bodyPr/>
          <a:lstStyle/>
          <a:p>
            <a:fld id="{18284411-F125-4587-9CA9-8BD0BF670922}" type="slidenum">
              <a:rPr lang="en-US" smtClean="0"/>
              <a:pPr/>
              <a:t>9</a:t>
            </a:fld>
            <a:endParaRPr lang="en-US" dirty="0"/>
          </a:p>
        </p:txBody>
      </p:sp>
      <p:sp>
        <p:nvSpPr>
          <p:cNvPr id="6" name="Content Placeholder 7">
            <a:extLst>
              <a:ext uri="{FF2B5EF4-FFF2-40B4-BE49-F238E27FC236}">
                <a16:creationId xmlns:a16="http://schemas.microsoft.com/office/drawing/2014/main" id="{1EAFDB1B-4DCA-5941-802E-AED08804459D}"/>
              </a:ext>
            </a:extLst>
          </p:cNvPr>
          <p:cNvSpPr>
            <a:spLocks noGrp="1"/>
          </p:cNvSpPr>
          <p:nvPr>
            <p:ph idx="10"/>
          </p:nvPr>
        </p:nvSpPr>
        <p:spPr>
          <a:xfrm>
            <a:off x="457200" y="2468881"/>
            <a:ext cx="6858000" cy="342558"/>
          </a:xfrm>
        </p:spPr>
        <p:txBody>
          <a:bodyPr>
            <a:normAutofit/>
          </a:body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What challenges and opportunities will a new manager face when performing this role?</a:t>
            </a:r>
          </a:p>
        </p:txBody>
      </p:sp>
      <p:graphicFrame>
        <p:nvGraphicFramePr>
          <p:cNvPr id="7" name="Table 6">
            <a:extLst>
              <a:ext uri="{FF2B5EF4-FFF2-40B4-BE49-F238E27FC236}">
                <a16:creationId xmlns:a16="http://schemas.microsoft.com/office/drawing/2014/main" id="{D3F2F9A3-4751-6241-A847-2637636B4907}"/>
              </a:ext>
            </a:extLst>
          </p:cNvPr>
          <p:cNvGraphicFramePr>
            <a:graphicFrameLocks noGrp="1"/>
          </p:cNvGraphicFramePr>
          <p:nvPr>
            <p:extLst>
              <p:ext uri="{D42A27DB-BD31-4B8C-83A1-F6EECF244321}">
                <p14:modId xmlns:p14="http://schemas.microsoft.com/office/powerpoint/2010/main" val="628646975"/>
              </p:ext>
            </p:extLst>
          </p:nvPr>
        </p:nvGraphicFramePr>
        <p:xfrm>
          <a:off x="548640" y="3198473"/>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8" name="Rectangle 7">
            <a:extLst>
              <a:ext uri="{FF2B5EF4-FFF2-40B4-BE49-F238E27FC236}">
                <a16:creationId xmlns:a16="http://schemas.microsoft.com/office/drawing/2014/main" id="{97F990FA-2760-464A-9E4D-B9E7799517FA}"/>
              </a:ext>
            </a:extLst>
          </p:cNvPr>
          <p:cNvSpPr/>
          <p:nvPr/>
        </p:nvSpPr>
        <p:spPr>
          <a:xfrm>
            <a:off x="488680" y="2874206"/>
            <a:ext cx="2299027"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Administrator Opportunities:</a:t>
            </a:r>
          </a:p>
        </p:txBody>
      </p:sp>
      <p:graphicFrame>
        <p:nvGraphicFramePr>
          <p:cNvPr id="9" name="Table 8">
            <a:extLst>
              <a:ext uri="{FF2B5EF4-FFF2-40B4-BE49-F238E27FC236}">
                <a16:creationId xmlns:a16="http://schemas.microsoft.com/office/drawing/2014/main" id="{46035316-B179-5A4A-B508-F9AA018208E8}"/>
              </a:ext>
            </a:extLst>
          </p:cNvPr>
          <p:cNvGraphicFramePr>
            <a:graphicFrameLocks noGrp="1"/>
          </p:cNvGraphicFramePr>
          <p:nvPr>
            <p:extLst>
              <p:ext uri="{D42A27DB-BD31-4B8C-83A1-F6EECF244321}">
                <p14:modId xmlns:p14="http://schemas.microsoft.com/office/powerpoint/2010/main" val="2667517138"/>
              </p:ext>
            </p:extLst>
          </p:nvPr>
        </p:nvGraphicFramePr>
        <p:xfrm>
          <a:off x="550915" y="4606467"/>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0" name="Rectangle 9">
            <a:extLst>
              <a:ext uri="{FF2B5EF4-FFF2-40B4-BE49-F238E27FC236}">
                <a16:creationId xmlns:a16="http://schemas.microsoft.com/office/drawing/2014/main" id="{8EFFBF4F-3CF9-A140-9BBA-868D8A822AFC}"/>
              </a:ext>
            </a:extLst>
          </p:cNvPr>
          <p:cNvSpPr/>
          <p:nvPr/>
        </p:nvSpPr>
        <p:spPr>
          <a:xfrm>
            <a:off x="490955" y="4282200"/>
            <a:ext cx="210826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Administrator Challenges:</a:t>
            </a:r>
          </a:p>
        </p:txBody>
      </p:sp>
      <p:sp>
        <p:nvSpPr>
          <p:cNvPr id="11" name="Content Placeholder 7">
            <a:extLst>
              <a:ext uri="{FF2B5EF4-FFF2-40B4-BE49-F238E27FC236}">
                <a16:creationId xmlns:a16="http://schemas.microsoft.com/office/drawing/2014/main" id="{47D47D1A-F1C7-DE42-8C46-F935AD26825F}"/>
              </a:ext>
            </a:extLst>
          </p:cNvPr>
          <p:cNvSpPr txBox="1">
            <a:spLocks/>
          </p:cNvSpPr>
          <p:nvPr/>
        </p:nvSpPr>
        <p:spPr>
          <a:xfrm>
            <a:off x="459475" y="5814857"/>
            <a:ext cx="6858000" cy="34255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8293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155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6017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4879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9p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Brainstorm at least 2 ideas that could help to overcome the challenges that you have listed above.  Use experiences from other managers on your team who have had successful outcomes when dealing with similar challenges. </a:t>
            </a:r>
          </a:p>
        </p:txBody>
      </p:sp>
      <p:graphicFrame>
        <p:nvGraphicFramePr>
          <p:cNvPr id="12" name="Table 11">
            <a:extLst>
              <a:ext uri="{FF2B5EF4-FFF2-40B4-BE49-F238E27FC236}">
                <a16:creationId xmlns:a16="http://schemas.microsoft.com/office/drawing/2014/main" id="{8304BCD2-2F4E-C341-BBAC-FB81B25582D2}"/>
              </a:ext>
            </a:extLst>
          </p:cNvPr>
          <p:cNvGraphicFramePr>
            <a:graphicFrameLocks noGrp="1"/>
          </p:cNvGraphicFramePr>
          <p:nvPr>
            <p:extLst>
              <p:ext uri="{D42A27DB-BD31-4B8C-83A1-F6EECF244321}">
                <p14:modId xmlns:p14="http://schemas.microsoft.com/office/powerpoint/2010/main" val="2940043095"/>
              </p:ext>
            </p:extLst>
          </p:nvPr>
        </p:nvGraphicFramePr>
        <p:xfrm>
          <a:off x="550915" y="6871995"/>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3" name="Rectangle 12">
            <a:extLst>
              <a:ext uri="{FF2B5EF4-FFF2-40B4-BE49-F238E27FC236}">
                <a16:creationId xmlns:a16="http://schemas.microsoft.com/office/drawing/2014/main" id="{D76AE04E-2E4E-F147-8AEE-FBD1781FFF2A}"/>
              </a:ext>
            </a:extLst>
          </p:cNvPr>
          <p:cNvSpPr/>
          <p:nvPr/>
        </p:nvSpPr>
        <p:spPr>
          <a:xfrm>
            <a:off x="490955" y="6547728"/>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1:</a:t>
            </a:r>
          </a:p>
        </p:txBody>
      </p:sp>
      <p:graphicFrame>
        <p:nvGraphicFramePr>
          <p:cNvPr id="14" name="Table 13">
            <a:extLst>
              <a:ext uri="{FF2B5EF4-FFF2-40B4-BE49-F238E27FC236}">
                <a16:creationId xmlns:a16="http://schemas.microsoft.com/office/drawing/2014/main" id="{6CB4016D-1E44-8946-8A83-367F8AF75A26}"/>
              </a:ext>
            </a:extLst>
          </p:cNvPr>
          <p:cNvGraphicFramePr>
            <a:graphicFrameLocks noGrp="1"/>
          </p:cNvGraphicFramePr>
          <p:nvPr>
            <p:extLst>
              <p:ext uri="{D42A27DB-BD31-4B8C-83A1-F6EECF244321}">
                <p14:modId xmlns:p14="http://schemas.microsoft.com/office/powerpoint/2010/main" val="2060506234"/>
              </p:ext>
            </p:extLst>
          </p:nvPr>
        </p:nvGraphicFramePr>
        <p:xfrm>
          <a:off x="553190" y="8279989"/>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5" name="Rectangle 14">
            <a:extLst>
              <a:ext uri="{FF2B5EF4-FFF2-40B4-BE49-F238E27FC236}">
                <a16:creationId xmlns:a16="http://schemas.microsoft.com/office/drawing/2014/main" id="{0B8647A1-284A-8F49-B785-5ECDB2F8BC55}"/>
              </a:ext>
            </a:extLst>
          </p:cNvPr>
          <p:cNvSpPr/>
          <p:nvPr/>
        </p:nvSpPr>
        <p:spPr>
          <a:xfrm>
            <a:off x="493230" y="7955722"/>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2:</a:t>
            </a:r>
          </a:p>
        </p:txBody>
      </p:sp>
    </p:spTree>
    <p:extLst>
      <p:ext uri="{BB962C8B-B14F-4D97-AF65-F5344CB8AC3E}">
        <p14:creationId xmlns:p14="http://schemas.microsoft.com/office/powerpoint/2010/main" val="1545076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2E2081-1E6E-284A-A9BB-0874AF927EF1}"/>
              </a:ext>
            </a:extLst>
          </p:cNvPr>
          <p:cNvSpPr>
            <a:spLocks noGrp="1"/>
          </p:cNvSpPr>
          <p:nvPr>
            <p:ph type="pic" idx="1"/>
          </p:nvPr>
        </p:nvSpPr>
        <p:spPr>
          <a:xfrm>
            <a:off x="0" y="346841"/>
            <a:ext cx="3886200" cy="1939159"/>
          </a:xfrm>
          <a:blipFill>
            <a:blip r:embed="rId2"/>
            <a:srcRect/>
            <a:stretch>
              <a:fillRect l="-2791" t="-20533" r="-898" b="-18001"/>
            </a:stretch>
          </a:blipFill>
        </p:spPr>
      </p:sp>
      <p:sp>
        <p:nvSpPr>
          <p:cNvPr id="8" name="Content Placeholder 7">
            <a:extLst>
              <a:ext uri="{FF2B5EF4-FFF2-40B4-BE49-F238E27FC236}">
                <a16:creationId xmlns:a16="http://schemas.microsoft.com/office/drawing/2014/main" id="{441CDF09-D637-E946-91C3-41EB68842AFC}"/>
              </a:ext>
            </a:extLst>
          </p:cNvPr>
          <p:cNvSpPr>
            <a:spLocks noGrp="1"/>
          </p:cNvSpPr>
          <p:nvPr>
            <p:ph idx="10"/>
          </p:nvPr>
        </p:nvSpPr>
        <p:spPr>
          <a:xfrm>
            <a:off x="457200" y="2468881"/>
            <a:ext cx="6858000" cy="342558"/>
          </a:xfrm>
        </p:spPr>
        <p:txBody>
          <a:bodyPr>
            <a:normAutofit/>
          </a:body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What challenges and opportunities will a new manager face when performing this role?</a:t>
            </a:r>
          </a:p>
        </p:txBody>
      </p:sp>
      <p:sp>
        <p:nvSpPr>
          <p:cNvPr id="6" name="Title 5">
            <a:extLst>
              <a:ext uri="{FF2B5EF4-FFF2-40B4-BE49-F238E27FC236}">
                <a16:creationId xmlns:a16="http://schemas.microsoft.com/office/drawing/2014/main" id="{E972344C-D729-8040-8B8C-9FA9B67F56C1}"/>
              </a:ext>
            </a:extLst>
          </p:cNvPr>
          <p:cNvSpPr>
            <a:spLocks noGrp="1"/>
          </p:cNvSpPr>
          <p:nvPr>
            <p:ph type="title"/>
          </p:nvPr>
        </p:nvSpPr>
        <p:spPr>
          <a:xfrm>
            <a:off x="3889612" y="350808"/>
            <a:ext cx="3425588" cy="1935192"/>
          </a:xfrm>
        </p:spPr>
        <p:txBody>
          <a:bodyPr/>
          <a:lstStyle/>
          <a:p>
            <a:r>
              <a:rPr lang="en-US" dirty="0"/>
              <a:t>TEAM ACTIVITY </a:t>
            </a:r>
            <a:r>
              <a:rPr lang="en-US" i="1" dirty="0"/>
              <a:t>RELATIONSHIP BUILDER </a:t>
            </a:r>
          </a:p>
        </p:txBody>
      </p:sp>
      <p:sp>
        <p:nvSpPr>
          <p:cNvPr id="5" name="Slide Number Placeholder 4">
            <a:extLst>
              <a:ext uri="{FF2B5EF4-FFF2-40B4-BE49-F238E27FC236}">
                <a16:creationId xmlns:a16="http://schemas.microsoft.com/office/drawing/2014/main" id="{AE5CF131-A94F-BE49-86A6-B4723A6BA257}"/>
              </a:ext>
            </a:extLst>
          </p:cNvPr>
          <p:cNvSpPr>
            <a:spLocks noGrp="1"/>
          </p:cNvSpPr>
          <p:nvPr>
            <p:ph type="sldNum" sz="quarter" idx="12"/>
          </p:nvPr>
        </p:nvSpPr>
        <p:spPr/>
        <p:txBody>
          <a:bodyPr/>
          <a:lstStyle/>
          <a:p>
            <a:fld id="{18284411-F125-4587-9CA9-8BD0BF670922}" type="slidenum">
              <a:rPr lang="en-US" smtClean="0"/>
              <a:pPr/>
              <a:t>10</a:t>
            </a:fld>
            <a:endParaRPr lang="en-US" dirty="0"/>
          </a:p>
        </p:txBody>
      </p:sp>
      <p:graphicFrame>
        <p:nvGraphicFramePr>
          <p:cNvPr id="9" name="Table 8">
            <a:extLst>
              <a:ext uri="{FF2B5EF4-FFF2-40B4-BE49-F238E27FC236}">
                <a16:creationId xmlns:a16="http://schemas.microsoft.com/office/drawing/2014/main" id="{D8F93A9B-58D4-9140-8B39-8370A67C0FC0}"/>
              </a:ext>
            </a:extLst>
          </p:cNvPr>
          <p:cNvGraphicFramePr>
            <a:graphicFrameLocks noGrp="1"/>
          </p:cNvGraphicFramePr>
          <p:nvPr/>
        </p:nvGraphicFramePr>
        <p:xfrm>
          <a:off x="548640" y="3198473"/>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0" name="Rectangle 9">
            <a:extLst>
              <a:ext uri="{FF2B5EF4-FFF2-40B4-BE49-F238E27FC236}">
                <a16:creationId xmlns:a16="http://schemas.microsoft.com/office/drawing/2014/main" id="{A125B073-A177-6040-9BAF-B799089C485F}"/>
              </a:ext>
            </a:extLst>
          </p:cNvPr>
          <p:cNvSpPr/>
          <p:nvPr/>
        </p:nvSpPr>
        <p:spPr>
          <a:xfrm>
            <a:off x="488680" y="2874206"/>
            <a:ext cx="2832827"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Relationship Builder Opportunities:</a:t>
            </a:r>
          </a:p>
        </p:txBody>
      </p:sp>
      <p:graphicFrame>
        <p:nvGraphicFramePr>
          <p:cNvPr id="11" name="Table 10">
            <a:extLst>
              <a:ext uri="{FF2B5EF4-FFF2-40B4-BE49-F238E27FC236}">
                <a16:creationId xmlns:a16="http://schemas.microsoft.com/office/drawing/2014/main" id="{6D723B3E-9821-FE4F-8901-38C1ED151973}"/>
              </a:ext>
            </a:extLst>
          </p:cNvPr>
          <p:cNvGraphicFramePr>
            <a:graphicFrameLocks noGrp="1"/>
          </p:cNvGraphicFramePr>
          <p:nvPr/>
        </p:nvGraphicFramePr>
        <p:xfrm>
          <a:off x="550915" y="4606467"/>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2" name="Rectangle 11">
            <a:extLst>
              <a:ext uri="{FF2B5EF4-FFF2-40B4-BE49-F238E27FC236}">
                <a16:creationId xmlns:a16="http://schemas.microsoft.com/office/drawing/2014/main" id="{56D82EB3-275D-E342-9121-39F005647D0F}"/>
              </a:ext>
            </a:extLst>
          </p:cNvPr>
          <p:cNvSpPr/>
          <p:nvPr/>
        </p:nvSpPr>
        <p:spPr>
          <a:xfrm>
            <a:off x="490955" y="4282200"/>
            <a:ext cx="2598788"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Relationship Builder Challenges:</a:t>
            </a:r>
          </a:p>
        </p:txBody>
      </p:sp>
      <p:sp>
        <p:nvSpPr>
          <p:cNvPr id="16" name="Content Placeholder 7">
            <a:extLst>
              <a:ext uri="{FF2B5EF4-FFF2-40B4-BE49-F238E27FC236}">
                <a16:creationId xmlns:a16="http://schemas.microsoft.com/office/drawing/2014/main" id="{D9F4B0F8-D6E6-9443-85A6-28033B1B96F8}"/>
              </a:ext>
            </a:extLst>
          </p:cNvPr>
          <p:cNvSpPr txBox="1">
            <a:spLocks/>
          </p:cNvSpPr>
          <p:nvPr/>
        </p:nvSpPr>
        <p:spPr>
          <a:xfrm>
            <a:off x="459475" y="5814857"/>
            <a:ext cx="6858000" cy="34255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8293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155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6017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4879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9p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Brainstorm at least 2 ideas that could help to overcome the challenges that you have listed above.  Use experiences from other managers on your team who have had successful outcomes when dealing with similar challenges. </a:t>
            </a:r>
          </a:p>
        </p:txBody>
      </p:sp>
      <p:graphicFrame>
        <p:nvGraphicFramePr>
          <p:cNvPr id="17" name="Table 16">
            <a:extLst>
              <a:ext uri="{FF2B5EF4-FFF2-40B4-BE49-F238E27FC236}">
                <a16:creationId xmlns:a16="http://schemas.microsoft.com/office/drawing/2014/main" id="{AE5B29D8-BE3B-314E-AB7C-1D030993E655}"/>
              </a:ext>
            </a:extLst>
          </p:cNvPr>
          <p:cNvGraphicFramePr>
            <a:graphicFrameLocks noGrp="1"/>
          </p:cNvGraphicFramePr>
          <p:nvPr/>
        </p:nvGraphicFramePr>
        <p:xfrm>
          <a:off x="550915" y="6871995"/>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8" name="Rectangle 17">
            <a:extLst>
              <a:ext uri="{FF2B5EF4-FFF2-40B4-BE49-F238E27FC236}">
                <a16:creationId xmlns:a16="http://schemas.microsoft.com/office/drawing/2014/main" id="{CBCF150E-1FF1-CB48-95D8-C8DF87BA62C5}"/>
              </a:ext>
            </a:extLst>
          </p:cNvPr>
          <p:cNvSpPr/>
          <p:nvPr/>
        </p:nvSpPr>
        <p:spPr>
          <a:xfrm>
            <a:off x="490955" y="6547728"/>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1:</a:t>
            </a:r>
          </a:p>
        </p:txBody>
      </p:sp>
      <p:graphicFrame>
        <p:nvGraphicFramePr>
          <p:cNvPr id="19" name="Table 18">
            <a:extLst>
              <a:ext uri="{FF2B5EF4-FFF2-40B4-BE49-F238E27FC236}">
                <a16:creationId xmlns:a16="http://schemas.microsoft.com/office/drawing/2014/main" id="{9A12642A-D95E-A746-AEBF-9B0C4A425E6D}"/>
              </a:ext>
            </a:extLst>
          </p:cNvPr>
          <p:cNvGraphicFramePr>
            <a:graphicFrameLocks noGrp="1"/>
          </p:cNvGraphicFramePr>
          <p:nvPr/>
        </p:nvGraphicFramePr>
        <p:xfrm>
          <a:off x="553190" y="8279989"/>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20" name="Rectangle 19">
            <a:extLst>
              <a:ext uri="{FF2B5EF4-FFF2-40B4-BE49-F238E27FC236}">
                <a16:creationId xmlns:a16="http://schemas.microsoft.com/office/drawing/2014/main" id="{76644C54-06AE-0046-A15E-33B3DB6231F4}"/>
              </a:ext>
            </a:extLst>
          </p:cNvPr>
          <p:cNvSpPr/>
          <p:nvPr/>
        </p:nvSpPr>
        <p:spPr>
          <a:xfrm>
            <a:off x="493230" y="7955722"/>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2:</a:t>
            </a:r>
          </a:p>
        </p:txBody>
      </p:sp>
    </p:spTree>
    <p:extLst>
      <p:ext uri="{BB962C8B-B14F-4D97-AF65-F5344CB8AC3E}">
        <p14:creationId xmlns:p14="http://schemas.microsoft.com/office/powerpoint/2010/main" val="2856002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63B5A8E-99FD-B24A-ABE9-BA66742E1B2F}"/>
              </a:ext>
            </a:extLst>
          </p:cNvPr>
          <p:cNvSpPr>
            <a:spLocks noGrp="1"/>
          </p:cNvSpPr>
          <p:nvPr>
            <p:ph type="pic" idx="1"/>
          </p:nvPr>
        </p:nvSpPr>
        <p:spPr>
          <a:xfrm>
            <a:off x="3886200" y="343325"/>
            <a:ext cx="3886200" cy="1942675"/>
          </a:xfrm>
          <a:blipFill>
            <a:blip r:embed="rId2"/>
            <a:srcRect/>
            <a:stretch>
              <a:fillRect l="-299" t="-17673" r="-717" b="-17115"/>
            </a:stretch>
          </a:blipFill>
        </p:spPr>
      </p:sp>
      <p:sp>
        <p:nvSpPr>
          <p:cNvPr id="4" name="Title 3">
            <a:extLst>
              <a:ext uri="{FF2B5EF4-FFF2-40B4-BE49-F238E27FC236}">
                <a16:creationId xmlns:a16="http://schemas.microsoft.com/office/drawing/2014/main" id="{D1F79F8D-A024-564B-876F-8D946F6CC4AC}"/>
              </a:ext>
            </a:extLst>
          </p:cNvPr>
          <p:cNvSpPr>
            <a:spLocks noGrp="1"/>
          </p:cNvSpPr>
          <p:nvPr>
            <p:ph type="title"/>
          </p:nvPr>
        </p:nvSpPr>
        <p:spPr/>
        <p:txBody>
          <a:bodyPr/>
          <a:lstStyle/>
          <a:p>
            <a:r>
              <a:rPr lang="en-US" dirty="0"/>
              <a:t>TEAM ACTIVITY </a:t>
            </a:r>
            <a:r>
              <a:rPr lang="en-US" i="1" dirty="0"/>
              <a:t>RESULTS DRIVER </a:t>
            </a:r>
            <a:endParaRPr lang="en-US" dirty="0"/>
          </a:p>
        </p:txBody>
      </p:sp>
      <p:sp>
        <p:nvSpPr>
          <p:cNvPr id="5" name="Slide Number Placeholder 4">
            <a:extLst>
              <a:ext uri="{FF2B5EF4-FFF2-40B4-BE49-F238E27FC236}">
                <a16:creationId xmlns:a16="http://schemas.microsoft.com/office/drawing/2014/main" id="{7B4C8BC2-CBD8-154A-A5B2-E439F9FEBA73}"/>
              </a:ext>
            </a:extLst>
          </p:cNvPr>
          <p:cNvSpPr>
            <a:spLocks noGrp="1"/>
          </p:cNvSpPr>
          <p:nvPr>
            <p:ph type="sldNum" sz="quarter" idx="12"/>
          </p:nvPr>
        </p:nvSpPr>
        <p:spPr/>
        <p:txBody>
          <a:bodyPr/>
          <a:lstStyle/>
          <a:p>
            <a:fld id="{18284411-F125-4587-9CA9-8BD0BF670922}" type="slidenum">
              <a:rPr lang="en-US" smtClean="0"/>
              <a:pPr/>
              <a:t>11</a:t>
            </a:fld>
            <a:endParaRPr lang="en-US" dirty="0"/>
          </a:p>
        </p:txBody>
      </p:sp>
      <p:sp>
        <p:nvSpPr>
          <p:cNvPr id="6" name="Content Placeholder 7">
            <a:extLst>
              <a:ext uri="{FF2B5EF4-FFF2-40B4-BE49-F238E27FC236}">
                <a16:creationId xmlns:a16="http://schemas.microsoft.com/office/drawing/2014/main" id="{FF0B005C-7599-DA44-9AFC-5D8FB2E4A4BF}"/>
              </a:ext>
            </a:extLst>
          </p:cNvPr>
          <p:cNvSpPr>
            <a:spLocks noGrp="1"/>
          </p:cNvSpPr>
          <p:nvPr>
            <p:ph idx="10"/>
          </p:nvPr>
        </p:nvSpPr>
        <p:spPr>
          <a:xfrm>
            <a:off x="457200" y="2468881"/>
            <a:ext cx="6858000" cy="342558"/>
          </a:xfrm>
        </p:spPr>
        <p:txBody>
          <a:bodyPr>
            <a:normAutofit/>
          </a:body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What challenges and opportunities will a new manager face when performing this role?</a:t>
            </a:r>
          </a:p>
        </p:txBody>
      </p:sp>
      <p:sp>
        <p:nvSpPr>
          <p:cNvPr id="7" name="Slide Number Placeholder 4">
            <a:extLst>
              <a:ext uri="{FF2B5EF4-FFF2-40B4-BE49-F238E27FC236}">
                <a16:creationId xmlns:a16="http://schemas.microsoft.com/office/drawing/2014/main" id="{5159C41D-15B8-3D49-8103-5C2533F6A0A0}"/>
              </a:ext>
            </a:extLst>
          </p:cNvPr>
          <p:cNvSpPr txBox="1">
            <a:spLocks/>
          </p:cNvSpPr>
          <p:nvPr/>
        </p:nvSpPr>
        <p:spPr>
          <a:xfrm>
            <a:off x="3657601" y="9453280"/>
            <a:ext cx="457199" cy="383054"/>
          </a:xfrm>
          <a:prstGeom prst="rect">
            <a:avLst/>
          </a:prstGeom>
        </p:spPr>
        <p:txBody>
          <a:bodyPr/>
          <a:lstStyle>
            <a:defPPr>
              <a:defRPr lang="en-US"/>
            </a:defPPr>
            <a:lvl1pPr marL="0" algn="ctr" defTabSz="4572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8284411-F125-4587-9CA9-8BD0BF670922}" type="slidenum">
              <a:rPr lang="en-US" smtClean="0"/>
              <a:pPr/>
              <a:t>11</a:t>
            </a:fld>
            <a:endParaRPr lang="en-US" dirty="0"/>
          </a:p>
        </p:txBody>
      </p:sp>
      <p:graphicFrame>
        <p:nvGraphicFramePr>
          <p:cNvPr id="8" name="Table 7">
            <a:extLst>
              <a:ext uri="{FF2B5EF4-FFF2-40B4-BE49-F238E27FC236}">
                <a16:creationId xmlns:a16="http://schemas.microsoft.com/office/drawing/2014/main" id="{366DB80D-A8F6-D247-88CA-3318E45B24BD}"/>
              </a:ext>
            </a:extLst>
          </p:cNvPr>
          <p:cNvGraphicFramePr>
            <a:graphicFrameLocks noGrp="1"/>
          </p:cNvGraphicFramePr>
          <p:nvPr/>
        </p:nvGraphicFramePr>
        <p:xfrm>
          <a:off x="548640" y="3198473"/>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9" name="Rectangle 8">
            <a:extLst>
              <a:ext uri="{FF2B5EF4-FFF2-40B4-BE49-F238E27FC236}">
                <a16:creationId xmlns:a16="http://schemas.microsoft.com/office/drawing/2014/main" id="{E6923EAB-6E25-4347-A56F-7EBFDC954DA4}"/>
              </a:ext>
            </a:extLst>
          </p:cNvPr>
          <p:cNvSpPr/>
          <p:nvPr/>
        </p:nvSpPr>
        <p:spPr>
          <a:xfrm>
            <a:off x="488680" y="2874206"/>
            <a:ext cx="2374368"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Results Driver Opportunities:</a:t>
            </a:r>
          </a:p>
        </p:txBody>
      </p:sp>
      <p:graphicFrame>
        <p:nvGraphicFramePr>
          <p:cNvPr id="10" name="Table 9">
            <a:extLst>
              <a:ext uri="{FF2B5EF4-FFF2-40B4-BE49-F238E27FC236}">
                <a16:creationId xmlns:a16="http://schemas.microsoft.com/office/drawing/2014/main" id="{A36A7C25-261F-004B-BC4C-C653D82ACEF2}"/>
              </a:ext>
            </a:extLst>
          </p:cNvPr>
          <p:cNvGraphicFramePr>
            <a:graphicFrameLocks noGrp="1"/>
          </p:cNvGraphicFramePr>
          <p:nvPr/>
        </p:nvGraphicFramePr>
        <p:xfrm>
          <a:off x="550915" y="4606467"/>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1" name="Rectangle 10">
            <a:extLst>
              <a:ext uri="{FF2B5EF4-FFF2-40B4-BE49-F238E27FC236}">
                <a16:creationId xmlns:a16="http://schemas.microsoft.com/office/drawing/2014/main" id="{A3D270CC-73E7-B743-BAF6-BD797822F13A}"/>
              </a:ext>
            </a:extLst>
          </p:cNvPr>
          <p:cNvSpPr/>
          <p:nvPr/>
        </p:nvSpPr>
        <p:spPr>
          <a:xfrm>
            <a:off x="490955" y="4282200"/>
            <a:ext cx="2140330"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Results Driver Challenges:</a:t>
            </a:r>
          </a:p>
        </p:txBody>
      </p:sp>
      <p:sp>
        <p:nvSpPr>
          <p:cNvPr id="12" name="Content Placeholder 7">
            <a:extLst>
              <a:ext uri="{FF2B5EF4-FFF2-40B4-BE49-F238E27FC236}">
                <a16:creationId xmlns:a16="http://schemas.microsoft.com/office/drawing/2014/main" id="{E0738722-D790-1541-9658-CC1A146D30AE}"/>
              </a:ext>
            </a:extLst>
          </p:cNvPr>
          <p:cNvSpPr txBox="1">
            <a:spLocks/>
          </p:cNvSpPr>
          <p:nvPr/>
        </p:nvSpPr>
        <p:spPr>
          <a:xfrm>
            <a:off x="459475" y="5814857"/>
            <a:ext cx="6858000" cy="34255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8293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155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6017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4879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9p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Brainstorm at least 2 ideas that could help to overcome the challenges that you have listed above.  Use experiences from other managers on your team who have had successful outcomes when dealing with similar challenges. </a:t>
            </a:r>
          </a:p>
        </p:txBody>
      </p:sp>
      <p:graphicFrame>
        <p:nvGraphicFramePr>
          <p:cNvPr id="13" name="Table 12">
            <a:extLst>
              <a:ext uri="{FF2B5EF4-FFF2-40B4-BE49-F238E27FC236}">
                <a16:creationId xmlns:a16="http://schemas.microsoft.com/office/drawing/2014/main" id="{403579BA-5926-8241-9AF5-BE6344289297}"/>
              </a:ext>
            </a:extLst>
          </p:cNvPr>
          <p:cNvGraphicFramePr>
            <a:graphicFrameLocks noGrp="1"/>
          </p:cNvGraphicFramePr>
          <p:nvPr/>
        </p:nvGraphicFramePr>
        <p:xfrm>
          <a:off x="550915" y="6871995"/>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4" name="Rectangle 13">
            <a:extLst>
              <a:ext uri="{FF2B5EF4-FFF2-40B4-BE49-F238E27FC236}">
                <a16:creationId xmlns:a16="http://schemas.microsoft.com/office/drawing/2014/main" id="{A6B67800-872D-E743-974E-C726D4737EC1}"/>
              </a:ext>
            </a:extLst>
          </p:cNvPr>
          <p:cNvSpPr/>
          <p:nvPr/>
        </p:nvSpPr>
        <p:spPr>
          <a:xfrm>
            <a:off x="490955" y="6547728"/>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1:</a:t>
            </a:r>
          </a:p>
        </p:txBody>
      </p:sp>
      <p:graphicFrame>
        <p:nvGraphicFramePr>
          <p:cNvPr id="15" name="Table 14">
            <a:extLst>
              <a:ext uri="{FF2B5EF4-FFF2-40B4-BE49-F238E27FC236}">
                <a16:creationId xmlns:a16="http://schemas.microsoft.com/office/drawing/2014/main" id="{E36BEB35-0130-B74B-8078-4CFF7F4B7C3B}"/>
              </a:ext>
            </a:extLst>
          </p:cNvPr>
          <p:cNvGraphicFramePr>
            <a:graphicFrameLocks noGrp="1"/>
          </p:cNvGraphicFramePr>
          <p:nvPr/>
        </p:nvGraphicFramePr>
        <p:xfrm>
          <a:off x="553190" y="8279989"/>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6" name="Rectangle 15">
            <a:extLst>
              <a:ext uri="{FF2B5EF4-FFF2-40B4-BE49-F238E27FC236}">
                <a16:creationId xmlns:a16="http://schemas.microsoft.com/office/drawing/2014/main" id="{93F05154-7518-1945-8EE3-DF2D7790D8FA}"/>
              </a:ext>
            </a:extLst>
          </p:cNvPr>
          <p:cNvSpPr/>
          <p:nvPr/>
        </p:nvSpPr>
        <p:spPr>
          <a:xfrm>
            <a:off x="493230" y="7955722"/>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2:</a:t>
            </a:r>
          </a:p>
        </p:txBody>
      </p:sp>
    </p:spTree>
    <p:extLst>
      <p:ext uri="{BB962C8B-B14F-4D97-AF65-F5344CB8AC3E}">
        <p14:creationId xmlns:p14="http://schemas.microsoft.com/office/powerpoint/2010/main" val="37892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0710920-05D6-424B-A939-5E6C29AEFE8B}"/>
              </a:ext>
            </a:extLst>
          </p:cNvPr>
          <p:cNvSpPr>
            <a:spLocks noGrp="1"/>
          </p:cNvSpPr>
          <p:nvPr>
            <p:ph type="pic" idx="1"/>
          </p:nvPr>
        </p:nvSpPr>
        <p:spPr>
          <a:xfrm>
            <a:off x="0" y="346841"/>
            <a:ext cx="3886200" cy="1939159"/>
          </a:xfrm>
          <a:blipFill>
            <a:blip r:embed="rId2" cstate="email">
              <a:extLst>
                <a:ext uri="{28A0092B-C50C-407E-A947-70E740481C1C}">
                  <a14:useLocalDpi xmlns:a14="http://schemas.microsoft.com/office/drawing/2010/main"/>
                </a:ext>
              </a:extLst>
            </a:blip>
            <a:srcRect/>
            <a:stretch>
              <a:fillRect/>
            </a:stretch>
          </a:blipFill>
        </p:spPr>
      </p:sp>
      <p:sp>
        <p:nvSpPr>
          <p:cNvPr id="3" name="Content Placeholder 2">
            <a:extLst>
              <a:ext uri="{FF2B5EF4-FFF2-40B4-BE49-F238E27FC236}">
                <a16:creationId xmlns:a16="http://schemas.microsoft.com/office/drawing/2014/main" id="{8ADFEFD5-DAEE-CB4E-99CA-ED4C7DADDDB8}"/>
              </a:ext>
            </a:extLst>
          </p:cNvPr>
          <p:cNvSpPr>
            <a:spLocks noGrp="1"/>
          </p:cNvSpPr>
          <p:nvPr>
            <p:ph idx="10"/>
          </p:nvPr>
        </p:nvSpPr>
        <p:spPr>
          <a:xfrm>
            <a:off x="457200" y="2468879"/>
            <a:ext cx="6858000" cy="6838893"/>
          </a:xfrm>
        </p:spPr>
        <p:txBody>
          <a:bodyPr>
            <a:normAutofit/>
          </a:bodyPr>
          <a:lstStyle/>
          <a:p>
            <a:pPr marL="0" indent="0" algn="ctr">
              <a:buNone/>
            </a:pPr>
            <a:r>
              <a:rPr lang="en-US" sz="1600" b="1" dirty="0">
                <a:solidFill>
                  <a:schemeClr val="accent1"/>
                </a:solidFill>
              </a:rPr>
              <a:t>INSTRUCTIONS</a:t>
            </a:r>
          </a:p>
          <a:p>
            <a:endParaRPr lang="en-US" dirty="0"/>
          </a:p>
          <a:p>
            <a:pPr marL="0" indent="0">
              <a:buNone/>
            </a:pPr>
            <a:r>
              <a:rPr lang="en-US" dirty="0"/>
              <a:t>Case studies can be one of the best learning methods since they focus on issues involved in a real-life situation. For example, actions that should be taken, lessons that can be learned, and how to handle or avoid the same situation in the future.  </a:t>
            </a:r>
          </a:p>
          <a:p>
            <a:pPr marL="0" indent="0">
              <a:buNone/>
            </a:pPr>
            <a:r>
              <a:rPr lang="en-US" dirty="0"/>
              <a:t>The purpose of this activity is to develop a case study based on a real-life situation or challenge that a new manager has faced and to exchange the case study with another team to gain valuable insights into how the issue may have been resolved differently or a new perspective.  </a:t>
            </a:r>
          </a:p>
          <a:p>
            <a:pPr marL="0" indent="0">
              <a:buNone/>
            </a:pPr>
            <a:endParaRPr lang="en-US" dirty="0"/>
          </a:p>
          <a:p>
            <a:pPr marL="0" indent="0">
              <a:buNone/>
            </a:pPr>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Please follow the steps outlined below to complete this activity:</a:t>
            </a:r>
            <a:endParaRPr lang="en-US" sz="1400" b="1" dirty="0">
              <a:solidFill>
                <a:schemeClr val="tx1">
                  <a:lumMod val="75000"/>
                  <a:lumOff val="25000"/>
                </a:schemeClr>
              </a:solidFill>
            </a:endParaRPr>
          </a:p>
          <a:p>
            <a:pPr marL="858838" indent="-858838">
              <a:lnSpc>
                <a:spcPct val="100000"/>
              </a:lnSpc>
              <a:buNone/>
            </a:pPr>
            <a:r>
              <a:rPr lang="en-US" sz="1400" b="1" dirty="0">
                <a:solidFill>
                  <a:schemeClr val="accent1"/>
                </a:solidFill>
              </a:rPr>
              <a:t>Step 1 -</a:t>
            </a:r>
            <a:r>
              <a:rPr lang="en-US" sz="1400" b="1" dirty="0">
                <a:solidFill>
                  <a:schemeClr val="tx1">
                    <a:lumMod val="75000"/>
                    <a:lumOff val="25000"/>
                  </a:schemeClr>
                </a:solidFill>
              </a:rPr>
              <a:t>	</a:t>
            </a:r>
            <a:r>
              <a:rPr lang="en-US" dirty="0">
                <a:solidFill>
                  <a:schemeClr val="tx1">
                    <a:lumMod val="75000"/>
                    <a:lumOff val="25000"/>
                  </a:schemeClr>
                </a:solidFill>
              </a:rPr>
              <a:t>Split up into groups of 3 including a manager that has at least a year or more of supervisory experience in your group.</a:t>
            </a:r>
          </a:p>
          <a:p>
            <a:pPr marL="819150" indent="-819150">
              <a:lnSpc>
                <a:spcPct val="100000"/>
              </a:lnSpc>
              <a:buNone/>
            </a:pPr>
            <a:r>
              <a:rPr lang="en-US" sz="1400" b="1" dirty="0">
                <a:solidFill>
                  <a:schemeClr val="accent1"/>
                </a:solidFill>
              </a:rPr>
              <a:t>Step 2 -</a:t>
            </a:r>
            <a:r>
              <a:rPr lang="en-US" sz="1400" b="1" dirty="0">
                <a:solidFill>
                  <a:schemeClr val="tx1">
                    <a:lumMod val="75000"/>
                    <a:lumOff val="25000"/>
                  </a:schemeClr>
                </a:solidFill>
              </a:rPr>
              <a:t>	</a:t>
            </a:r>
            <a:r>
              <a:rPr lang="en-US" dirty="0">
                <a:solidFill>
                  <a:schemeClr val="tx1">
                    <a:lumMod val="75000"/>
                    <a:lumOff val="25000"/>
                  </a:schemeClr>
                </a:solidFill>
              </a:rPr>
              <a:t>Choose one situation from a team member to use in a case study.  A good choice is a situation that posed a challenge, was difficult for the new supervisor, or was not  resolved effectively.   If you cannot come up with a real example from your group, your team can invent a realistic management challenge. </a:t>
            </a:r>
          </a:p>
          <a:p>
            <a:pPr marL="819150" indent="-819150">
              <a:lnSpc>
                <a:spcPct val="100000"/>
              </a:lnSpc>
              <a:buNone/>
            </a:pPr>
            <a:r>
              <a:rPr lang="en-US" sz="1400" b="1" dirty="0">
                <a:solidFill>
                  <a:schemeClr val="accent1"/>
                </a:solidFill>
              </a:rPr>
              <a:t>Step 3 -</a:t>
            </a:r>
            <a:r>
              <a:rPr lang="en-US" sz="1400" b="1" dirty="0">
                <a:solidFill>
                  <a:schemeClr val="tx1">
                    <a:lumMod val="75000"/>
                    <a:lumOff val="25000"/>
                  </a:schemeClr>
                </a:solidFill>
              </a:rPr>
              <a:t>	</a:t>
            </a:r>
            <a:r>
              <a:rPr lang="en-US" dirty="0">
                <a:solidFill>
                  <a:schemeClr val="tx1">
                    <a:lumMod val="75000"/>
                    <a:lumOff val="25000"/>
                  </a:schemeClr>
                </a:solidFill>
              </a:rPr>
              <a:t>Develop a paragraph or two to explain your case study situation. Be sure not to  include what was done or how it was handled – just set up the situation with facts and data.   Do not be obvious about what is right or wrong. </a:t>
            </a:r>
          </a:p>
          <a:p>
            <a:pPr marL="819150" indent="-819150">
              <a:lnSpc>
                <a:spcPct val="100000"/>
              </a:lnSpc>
              <a:buNone/>
            </a:pPr>
            <a:r>
              <a:rPr lang="en-US" sz="1400" b="1" dirty="0">
                <a:solidFill>
                  <a:schemeClr val="accent1"/>
                </a:solidFill>
              </a:rPr>
              <a:t>Step 4 -</a:t>
            </a:r>
            <a:r>
              <a:rPr lang="en-US" sz="1400" b="1" dirty="0">
                <a:solidFill>
                  <a:schemeClr val="tx1">
                    <a:lumMod val="75000"/>
                    <a:lumOff val="25000"/>
                  </a:schemeClr>
                </a:solidFill>
              </a:rPr>
              <a:t>	</a:t>
            </a:r>
            <a:r>
              <a:rPr lang="en-US" dirty="0">
                <a:solidFill>
                  <a:schemeClr val="tx1">
                    <a:lumMod val="75000"/>
                    <a:lumOff val="25000"/>
                  </a:schemeClr>
                </a:solidFill>
              </a:rPr>
              <a:t>Exchange your case study with another team.</a:t>
            </a:r>
          </a:p>
          <a:p>
            <a:pPr marL="819150" indent="-819150">
              <a:lnSpc>
                <a:spcPct val="100000"/>
              </a:lnSpc>
              <a:buNone/>
            </a:pPr>
            <a:r>
              <a:rPr lang="en-US" sz="1400" b="1" dirty="0">
                <a:solidFill>
                  <a:schemeClr val="accent1"/>
                </a:solidFill>
              </a:rPr>
              <a:t>Step 5 -</a:t>
            </a:r>
            <a:r>
              <a:rPr lang="en-US" sz="1400" b="1" dirty="0">
                <a:solidFill>
                  <a:schemeClr val="tx1">
                    <a:lumMod val="75000"/>
                    <a:lumOff val="25000"/>
                  </a:schemeClr>
                </a:solidFill>
              </a:rPr>
              <a:t>	</a:t>
            </a:r>
            <a:r>
              <a:rPr lang="en-US" dirty="0">
                <a:solidFill>
                  <a:schemeClr val="tx1">
                    <a:lumMod val="75000"/>
                    <a:lumOff val="25000"/>
                  </a:schemeClr>
                </a:solidFill>
              </a:rPr>
              <a:t>Review the case study that was exchanged with your team and decide how your  team would have handled the situation.</a:t>
            </a:r>
          </a:p>
          <a:p>
            <a:pPr lvl="2">
              <a:lnSpc>
                <a:spcPct val="100000"/>
              </a:lnSpc>
            </a:pPr>
            <a:r>
              <a:rPr lang="en-US" dirty="0">
                <a:solidFill>
                  <a:schemeClr val="tx1">
                    <a:lumMod val="75000"/>
                    <a:lumOff val="25000"/>
                  </a:schemeClr>
                </a:solidFill>
              </a:rPr>
              <a:t>Which management competencies would apply in this case study?</a:t>
            </a:r>
          </a:p>
          <a:p>
            <a:pPr lvl="2">
              <a:lnSpc>
                <a:spcPct val="100000"/>
              </a:lnSpc>
            </a:pPr>
            <a:endParaRPr lang="en-US" dirty="0">
              <a:solidFill>
                <a:schemeClr val="tx1">
                  <a:lumMod val="75000"/>
                  <a:lumOff val="25000"/>
                </a:schemeClr>
              </a:solidFill>
            </a:endParaRPr>
          </a:p>
          <a:p>
            <a:pPr lvl="2">
              <a:lnSpc>
                <a:spcPct val="100000"/>
              </a:lnSpc>
            </a:pPr>
            <a:r>
              <a:rPr lang="en-US" dirty="0">
                <a:solidFill>
                  <a:schemeClr val="tx1">
                    <a:lumMod val="75000"/>
                    <a:lumOff val="25000"/>
                  </a:schemeClr>
                </a:solidFill>
              </a:rPr>
              <a:t>Highlight what your team would have done to encourage mutual respect between employee and manager.</a:t>
            </a:r>
          </a:p>
          <a:p>
            <a:pPr lvl="2">
              <a:lnSpc>
                <a:spcPct val="100000"/>
              </a:lnSpc>
            </a:pPr>
            <a:endParaRPr lang="en-US" dirty="0">
              <a:solidFill>
                <a:schemeClr val="tx1">
                  <a:lumMod val="75000"/>
                  <a:lumOff val="25000"/>
                </a:schemeClr>
              </a:solidFill>
            </a:endParaRPr>
          </a:p>
          <a:p>
            <a:pPr lvl="2">
              <a:lnSpc>
                <a:spcPct val="100000"/>
              </a:lnSpc>
            </a:pPr>
            <a:r>
              <a:rPr lang="en-US" dirty="0">
                <a:solidFill>
                  <a:schemeClr val="tx1">
                    <a:lumMod val="75000"/>
                    <a:lumOff val="25000"/>
                  </a:schemeClr>
                </a:solidFill>
              </a:rPr>
              <a:t>Explain how you would have demonstrated fair, professional management practices.</a:t>
            </a:r>
          </a:p>
        </p:txBody>
      </p:sp>
      <p:sp>
        <p:nvSpPr>
          <p:cNvPr id="4" name="Title 3">
            <a:extLst>
              <a:ext uri="{FF2B5EF4-FFF2-40B4-BE49-F238E27FC236}">
                <a16:creationId xmlns:a16="http://schemas.microsoft.com/office/drawing/2014/main" id="{78E0A858-4DE4-8C40-BABD-785277362117}"/>
              </a:ext>
            </a:extLst>
          </p:cNvPr>
          <p:cNvSpPr>
            <a:spLocks noGrp="1"/>
          </p:cNvSpPr>
          <p:nvPr>
            <p:ph type="title"/>
          </p:nvPr>
        </p:nvSpPr>
        <p:spPr/>
        <p:txBody>
          <a:bodyPr/>
          <a:lstStyle/>
          <a:p>
            <a:r>
              <a:rPr lang="en-US" dirty="0"/>
              <a:t>PARTICIPANT CREATED CASE STUDIES</a:t>
            </a:r>
          </a:p>
        </p:txBody>
      </p:sp>
      <p:sp>
        <p:nvSpPr>
          <p:cNvPr id="5" name="Slide Number Placeholder 4">
            <a:extLst>
              <a:ext uri="{FF2B5EF4-FFF2-40B4-BE49-F238E27FC236}">
                <a16:creationId xmlns:a16="http://schemas.microsoft.com/office/drawing/2014/main" id="{70778446-A78A-1640-8D60-C77ACBBE80D9}"/>
              </a:ext>
            </a:extLst>
          </p:cNvPr>
          <p:cNvSpPr>
            <a:spLocks noGrp="1"/>
          </p:cNvSpPr>
          <p:nvPr>
            <p:ph type="sldNum" sz="quarter" idx="12"/>
          </p:nvPr>
        </p:nvSpPr>
        <p:spPr/>
        <p:txBody>
          <a:bodyPr/>
          <a:lstStyle/>
          <a:p>
            <a:fld id="{18284411-F125-4587-9CA9-8BD0BF670922}" type="slidenum">
              <a:rPr lang="en-US" smtClean="0"/>
              <a:pPr/>
              <a:t>12</a:t>
            </a:fld>
            <a:endParaRPr lang="en-US" dirty="0"/>
          </a:p>
        </p:txBody>
      </p:sp>
    </p:spTree>
    <p:extLst>
      <p:ext uri="{BB962C8B-B14F-4D97-AF65-F5344CB8AC3E}">
        <p14:creationId xmlns:p14="http://schemas.microsoft.com/office/powerpoint/2010/main" val="173990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85189-1A6E-9F43-AAA3-C7C41621AABA}"/>
              </a:ext>
            </a:extLst>
          </p:cNvPr>
          <p:cNvSpPr>
            <a:spLocks noGrp="1"/>
          </p:cNvSpPr>
          <p:nvPr>
            <p:ph type="title"/>
          </p:nvPr>
        </p:nvSpPr>
        <p:spPr/>
        <p:txBody>
          <a:bodyPr/>
          <a:lstStyle/>
          <a:p>
            <a:pPr algn="ctr"/>
            <a:r>
              <a:rPr lang="en-US" dirty="0"/>
              <a:t>NEW MANAGER SCORECARD</a:t>
            </a:r>
          </a:p>
        </p:txBody>
      </p:sp>
      <p:sp>
        <p:nvSpPr>
          <p:cNvPr id="3" name="Content Placeholder 2">
            <a:extLst>
              <a:ext uri="{FF2B5EF4-FFF2-40B4-BE49-F238E27FC236}">
                <a16:creationId xmlns:a16="http://schemas.microsoft.com/office/drawing/2014/main" id="{7E6A9290-4E4D-8A44-86BC-4B3048710B25}"/>
              </a:ext>
            </a:extLst>
          </p:cNvPr>
          <p:cNvSpPr>
            <a:spLocks noGrp="1"/>
          </p:cNvSpPr>
          <p:nvPr>
            <p:ph idx="1"/>
          </p:nvPr>
        </p:nvSpPr>
        <p:spPr>
          <a:xfrm>
            <a:off x="534353" y="1406169"/>
            <a:ext cx="6703695" cy="1036781"/>
          </a:xfrm>
        </p:spPr>
        <p:txBody>
          <a:bodyPr>
            <a:normAutofit/>
          </a:body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How do you currently utilize best practices in management to gain respect as a new manager?  </a:t>
            </a:r>
          </a:p>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Use the following scorecard to determine where you may already be using best practices and areas where you could improve your own performance. Based on this assessment you can set personal development goals to focus on. </a:t>
            </a:r>
          </a:p>
        </p:txBody>
      </p:sp>
      <p:sp>
        <p:nvSpPr>
          <p:cNvPr id="4" name="Slide Number Placeholder 3">
            <a:extLst>
              <a:ext uri="{FF2B5EF4-FFF2-40B4-BE49-F238E27FC236}">
                <a16:creationId xmlns:a16="http://schemas.microsoft.com/office/drawing/2014/main" id="{D0C151FB-DD71-314B-BA05-8E1CD12ACA8B}"/>
              </a:ext>
            </a:extLst>
          </p:cNvPr>
          <p:cNvSpPr>
            <a:spLocks noGrp="1"/>
          </p:cNvSpPr>
          <p:nvPr>
            <p:ph type="sldNum" sz="quarter" idx="12"/>
          </p:nvPr>
        </p:nvSpPr>
        <p:spPr>
          <a:prstGeom prst="rect">
            <a:avLst/>
          </a:prstGeom>
        </p:spPr>
        <p:txBody>
          <a:bodyPr/>
          <a:lstStyle/>
          <a:p>
            <a:fld id="{18284411-F125-4587-9CA9-8BD0BF670922}" type="slidenum">
              <a:rPr lang="en-US" smtClean="0"/>
              <a:pPr/>
              <a:t>13</a:t>
            </a:fld>
            <a:endParaRPr lang="en-US" dirty="0"/>
          </a:p>
        </p:txBody>
      </p:sp>
      <p:sp>
        <p:nvSpPr>
          <p:cNvPr id="5" name="Rectangle 4">
            <a:extLst>
              <a:ext uri="{FF2B5EF4-FFF2-40B4-BE49-F238E27FC236}">
                <a16:creationId xmlns:a16="http://schemas.microsoft.com/office/drawing/2014/main" id="{CE866D87-F52A-CE4E-AE09-D437C9F566CB}"/>
              </a:ext>
            </a:extLst>
          </p:cNvPr>
          <p:cNvSpPr/>
          <p:nvPr/>
        </p:nvSpPr>
        <p:spPr>
          <a:xfrm>
            <a:off x="1158752" y="2415702"/>
            <a:ext cx="5577840" cy="307777"/>
          </a:xfrm>
          <a:prstGeom prst="rect">
            <a:avLst/>
          </a:prstGeom>
        </p:spPr>
        <p:txBody>
          <a:bodyPr wrap="square">
            <a:spAutoFit/>
          </a:bodyPr>
          <a:lstStyle/>
          <a:p>
            <a:pPr algn="ctr"/>
            <a:r>
              <a:rPr lang="en-US" sz="1400" b="1" dirty="0">
                <a:solidFill>
                  <a:schemeClr val="accent1"/>
                </a:solidFill>
                <a:latin typeface="Arial" panose="020B0604020202020204" pitchFamily="34" charset="0"/>
                <a:ea typeface="Open Sans Light" panose="020B0306030504020204" pitchFamily="34" charset="0"/>
                <a:cs typeface="Arial" panose="020B0604020202020204" pitchFamily="34" charset="0"/>
              </a:rPr>
              <a:t>Please circle the number that best describes your answer.</a:t>
            </a:r>
          </a:p>
        </p:txBody>
      </p:sp>
      <p:graphicFrame>
        <p:nvGraphicFramePr>
          <p:cNvPr id="6" name="Table 5">
            <a:extLst>
              <a:ext uri="{FF2B5EF4-FFF2-40B4-BE49-F238E27FC236}">
                <a16:creationId xmlns:a16="http://schemas.microsoft.com/office/drawing/2014/main" id="{11AD067A-F4F5-5949-BBF6-83B233A43FA2}"/>
              </a:ext>
            </a:extLst>
          </p:cNvPr>
          <p:cNvGraphicFramePr>
            <a:graphicFrameLocks noGrp="1"/>
          </p:cNvGraphicFramePr>
          <p:nvPr>
            <p:extLst>
              <p:ext uri="{D42A27DB-BD31-4B8C-83A1-F6EECF244321}">
                <p14:modId xmlns:p14="http://schemas.microsoft.com/office/powerpoint/2010/main" val="4113260687"/>
              </p:ext>
            </p:extLst>
          </p:nvPr>
        </p:nvGraphicFramePr>
        <p:xfrm>
          <a:off x="457200" y="2781044"/>
          <a:ext cx="6858000" cy="6271768"/>
        </p:xfrm>
        <a:graphic>
          <a:graphicData uri="http://schemas.openxmlformats.org/drawingml/2006/table">
            <a:tbl>
              <a:tblPr>
                <a:tableStyleId>{1FECB4D8-DB02-4DC6-A0A2-4F2EBAE1DC90}</a:tableStyleId>
              </a:tblPr>
              <a:tblGrid>
                <a:gridCol w="2926080">
                  <a:extLst>
                    <a:ext uri="{9D8B030D-6E8A-4147-A177-3AD203B41FA5}">
                      <a16:colId xmlns:a16="http://schemas.microsoft.com/office/drawing/2014/main" val="2433831853"/>
                    </a:ext>
                  </a:extLst>
                </a:gridCol>
                <a:gridCol w="548640">
                  <a:extLst>
                    <a:ext uri="{9D8B030D-6E8A-4147-A177-3AD203B41FA5}">
                      <a16:colId xmlns:a16="http://schemas.microsoft.com/office/drawing/2014/main" val="3134406611"/>
                    </a:ext>
                  </a:extLst>
                </a:gridCol>
                <a:gridCol w="640080">
                  <a:extLst>
                    <a:ext uri="{9D8B030D-6E8A-4147-A177-3AD203B41FA5}">
                      <a16:colId xmlns:a16="http://schemas.microsoft.com/office/drawing/2014/main" val="3557343905"/>
                    </a:ext>
                  </a:extLst>
                </a:gridCol>
                <a:gridCol w="914400">
                  <a:extLst>
                    <a:ext uri="{9D8B030D-6E8A-4147-A177-3AD203B41FA5}">
                      <a16:colId xmlns:a16="http://schemas.microsoft.com/office/drawing/2014/main" val="770318621"/>
                    </a:ext>
                  </a:extLst>
                </a:gridCol>
                <a:gridCol w="822960">
                  <a:extLst>
                    <a:ext uri="{9D8B030D-6E8A-4147-A177-3AD203B41FA5}">
                      <a16:colId xmlns:a16="http://schemas.microsoft.com/office/drawing/2014/main" val="3051943985"/>
                    </a:ext>
                  </a:extLst>
                </a:gridCol>
                <a:gridCol w="1005840">
                  <a:extLst>
                    <a:ext uri="{9D8B030D-6E8A-4147-A177-3AD203B41FA5}">
                      <a16:colId xmlns:a16="http://schemas.microsoft.com/office/drawing/2014/main" val="4292414319"/>
                    </a:ext>
                  </a:extLst>
                </a:gridCol>
              </a:tblGrid>
              <a:tr h="370840">
                <a:tc>
                  <a:txBody>
                    <a:bodyPr/>
                    <a:lstStyle/>
                    <a:p>
                      <a:pPr algn="ctr"/>
                      <a:r>
                        <a:rPr lang="en-US" sz="1200" b="1" dirty="0">
                          <a:solidFill>
                            <a:schemeClr val="bg1"/>
                          </a:solidFill>
                          <a:latin typeface="Arial" panose="020B0604020202020204" pitchFamily="34" charset="0"/>
                          <a:cs typeface="Arial" panose="020B0604020202020204" pitchFamily="34" charset="0"/>
                        </a:rPr>
                        <a:t>How often do you:</a:t>
                      </a:r>
                    </a:p>
                  </a:txBody>
                  <a:tcPr marL="27432" marR="2743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Never</a:t>
                      </a:r>
                      <a:endParaRPr lang="en-US" sz="1100" b="0" dirty="0">
                        <a:solidFill>
                          <a:schemeClr val="bg1"/>
                        </a:solidFill>
                        <a:latin typeface="Arial" panose="020B0604020202020204" pitchFamily="34" charset="0"/>
                        <a:cs typeface="Arial" panose="020B0604020202020204" pitchFamily="34" charset="0"/>
                      </a:endParaRPr>
                    </a:p>
                  </a:txBody>
                  <a:tcPr marL="27432" marR="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Seldom</a:t>
                      </a:r>
                      <a:endParaRPr lang="en-US" sz="1100" b="0" dirty="0">
                        <a:solidFill>
                          <a:schemeClr val="bg1"/>
                        </a:solidFill>
                        <a:latin typeface="Arial" panose="020B0604020202020204" pitchFamily="34" charset="0"/>
                        <a:cs typeface="Arial" panose="020B0604020202020204" pitchFamily="34" charset="0"/>
                      </a:endParaRPr>
                    </a:p>
                  </a:txBody>
                  <a:tcPr marL="27432" marR="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Occasionally</a:t>
                      </a:r>
                      <a:endParaRPr lang="en-US" sz="1100" b="0" dirty="0">
                        <a:solidFill>
                          <a:schemeClr val="bg1"/>
                        </a:solidFill>
                        <a:latin typeface="Arial" panose="020B0604020202020204" pitchFamily="34" charset="0"/>
                        <a:cs typeface="Arial" panose="020B0604020202020204" pitchFamily="34" charset="0"/>
                      </a:endParaRPr>
                    </a:p>
                  </a:txBody>
                  <a:tcPr marL="27432" marR="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Frequently</a:t>
                      </a:r>
                      <a:endParaRPr lang="en-US" sz="1100" b="0" dirty="0">
                        <a:solidFill>
                          <a:schemeClr val="bg1"/>
                        </a:solidFill>
                        <a:latin typeface="Arial" panose="020B0604020202020204" pitchFamily="34" charset="0"/>
                        <a:cs typeface="Arial" panose="020B0604020202020204" pitchFamily="34" charset="0"/>
                      </a:endParaRPr>
                    </a:p>
                  </a:txBody>
                  <a:tcPr marL="27432" marR="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On a regular ongoing basis</a:t>
                      </a:r>
                      <a:endParaRPr lang="en-US" sz="1100" b="0" dirty="0">
                        <a:solidFill>
                          <a:schemeClr val="bg1"/>
                        </a:solidFill>
                        <a:latin typeface="Arial" panose="020B0604020202020204" pitchFamily="34" charset="0"/>
                        <a:cs typeface="Arial" panose="020B0604020202020204" pitchFamily="34" charset="0"/>
                      </a:endParaRPr>
                    </a:p>
                  </a:txBody>
                  <a:tcPr marL="27432" marR="2743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50956822"/>
                  </a:ext>
                </a:extLst>
              </a:tr>
              <a:tr h="370840">
                <a:tc>
                  <a:txBody>
                    <a:bodyPr/>
                    <a:lstStyle/>
                    <a:p>
                      <a:pPr marL="228600" indent="-228600">
                        <a:buFont typeface="+mj-lt"/>
                        <a:buAutoNum type="arabicPeriod"/>
                      </a:pPr>
                      <a:r>
                        <a:rPr lang="en-US" sz="1000" dirty="0">
                          <a:latin typeface="Arial" panose="020B0604020202020204" pitchFamily="34" charset="0"/>
                          <a:ea typeface="Open Sans Light" panose="020B0306030504020204" pitchFamily="34" charset="0"/>
                          <a:cs typeface="Arial" panose="020B0604020202020204" pitchFamily="34" charset="0"/>
                        </a:rPr>
                        <a:t>Clearly communicate the organization’s vision and strategic plans to your team?</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65197"/>
                  </a:ext>
                </a:extLst>
              </a:tr>
              <a:tr h="370840">
                <a:tc>
                  <a:txBody>
                    <a:bodyPr/>
                    <a:lstStyle/>
                    <a:p>
                      <a:pPr marL="228600" indent="-228600">
                        <a:buFont typeface="+mj-lt"/>
                        <a:buAutoNum type="arabicPeriod" startAt="2"/>
                      </a:pPr>
                      <a:r>
                        <a:rPr lang="en-US" sz="1000" dirty="0">
                          <a:latin typeface="Arial" panose="020B0604020202020204" pitchFamily="34" charset="0"/>
                          <a:ea typeface="Open Sans Light" panose="020B0306030504020204" pitchFamily="34" charset="0"/>
                          <a:cs typeface="Arial" panose="020B0604020202020204" pitchFamily="34" charset="0"/>
                        </a:rPr>
                        <a:t>Set specific, measurable performance goals with your employees that tie to business objectives?</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776465"/>
                  </a:ext>
                </a:extLst>
              </a:tr>
              <a:tr h="370840">
                <a:tc>
                  <a:txBody>
                    <a:bodyPr/>
                    <a:lstStyle/>
                    <a:p>
                      <a:pPr marL="228600" indent="-228600">
                        <a:buFont typeface="+mj-lt"/>
                        <a:buAutoNum type="arabicPeriod" startAt="3"/>
                      </a:pPr>
                      <a:r>
                        <a:rPr lang="en-US" sz="1000" dirty="0">
                          <a:latin typeface="Arial" panose="020B0604020202020204" pitchFamily="34" charset="0"/>
                          <a:ea typeface="Open Sans Light" panose="020B0306030504020204" pitchFamily="34" charset="0"/>
                          <a:cs typeface="Arial" panose="020B0604020202020204" pitchFamily="34" charset="0"/>
                        </a:rPr>
                        <a:t>Give employees positive or corrective feedback about their performance?</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1237535"/>
                  </a:ext>
                </a:extLst>
              </a:tr>
              <a:tr h="370840">
                <a:tc>
                  <a:txBody>
                    <a:bodyPr/>
                    <a:lstStyle/>
                    <a:p>
                      <a:pPr marL="228600" indent="-228600">
                        <a:buFont typeface="+mj-lt"/>
                        <a:buAutoNum type="arabicPeriod" startAt="4"/>
                      </a:pPr>
                      <a:r>
                        <a:rPr lang="en-US" sz="1000" dirty="0">
                          <a:latin typeface="Arial" panose="020B0604020202020204" pitchFamily="34" charset="0"/>
                          <a:ea typeface="Open Sans Light" panose="020B0306030504020204" pitchFamily="34" charset="0"/>
                          <a:cs typeface="Arial" panose="020B0604020202020204" pitchFamily="34" charset="0"/>
                        </a:rPr>
                        <a:t>Recognize employees for maintaining expected performance?</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5470957"/>
                  </a:ext>
                </a:extLst>
              </a:tr>
              <a:tr h="370840">
                <a:tc>
                  <a:txBody>
                    <a:bodyPr/>
                    <a:lstStyle/>
                    <a:p>
                      <a:pPr marL="228600" indent="-228600">
                        <a:buFont typeface="+mj-lt"/>
                        <a:buAutoNum type="arabicPeriod" startAt="5"/>
                      </a:pPr>
                      <a:r>
                        <a:rPr lang="en-US" sz="1000" dirty="0">
                          <a:latin typeface="Arial" panose="020B0604020202020204" pitchFamily="34" charset="0"/>
                          <a:ea typeface="Open Sans Light" panose="020B0306030504020204" pitchFamily="34" charset="0"/>
                          <a:cs typeface="Arial" panose="020B0604020202020204" pitchFamily="34" charset="0"/>
                        </a:rPr>
                        <a:t>Identify inefficiencies in your work area and take steps towards process improvement?</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460997"/>
                  </a:ext>
                </a:extLst>
              </a:tr>
              <a:tr h="370840">
                <a:tc>
                  <a:txBody>
                    <a:bodyPr/>
                    <a:lstStyle/>
                    <a:p>
                      <a:pPr marL="228600" indent="-228600">
                        <a:buFont typeface="+mj-lt"/>
                        <a:buAutoNum type="arabicPeriod" startAt="6"/>
                      </a:pPr>
                      <a:r>
                        <a:rPr lang="en-US" sz="1000" dirty="0">
                          <a:latin typeface="Arial" panose="020B0604020202020204" pitchFamily="34" charset="0"/>
                          <a:ea typeface="Open Sans Light" panose="020B0306030504020204" pitchFamily="34" charset="0"/>
                          <a:cs typeface="Arial" panose="020B0604020202020204" pitchFamily="34" charset="0"/>
                        </a:rPr>
                        <a:t>Have employees come to you with questions or problems?</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84555"/>
                  </a:ext>
                </a:extLst>
              </a:tr>
              <a:tr h="370840">
                <a:tc>
                  <a:txBody>
                    <a:bodyPr/>
                    <a:lstStyle/>
                    <a:p>
                      <a:pPr marL="228600" indent="-228600">
                        <a:buFont typeface="+mj-lt"/>
                        <a:buAutoNum type="arabicPeriod" startAt="7"/>
                      </a:pPr>
                      <a:r>
                        <a:rPr lang="en-US" sz="1000" dirty="0">
                          <a:latin typeface="Arial" panose="020B0604020202020204" pitchFamily="34" charset="0"/>
                          <a:ea typeface="Open Sans Light" panose="020B0306030504020204" pitchFamily="34" charset="0"/>
                          <a:cs typeface="Arial" panose="020B0604020202020204" pitchFamily="34" charset="0"/>
                        </a:rPr>
                        <a:t>Utilize coaching techniques to help employees grow and develop?</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2311048"/>
                  </a:ext>
                </a:extLst>
              </a:tr>
              <a:tr h="370840">
                <a:tc>
                  <a:txBody>
                    <a:bodyPr/>
                    <a:lstStyle/>
                    <a:p>
                      <a:pPr marL="228600" indent="-228600">
                        <a:buFont typeface="+mj-lt"/>
                        <a:buAutoNum type="arabicPeriod" startAt="8"/>
                      </a:pPr>
                      <a:r>
                        <a:rPr lang="en-US" sz="1000" dirty="0">
                          <a:latin typeface="Arial" panose="020B0604020202020204" pitchFamily="34" charset="0"/>
                          <a:ea typeface="Open Sans Light" panose="020B0306030504020204" pitchFamily="34" charset="0"/>
                          <a:cs typeface="Arial" panose="020B0604020202020204" pitchFamily="34" charset="0"/>
                        </a:rPr>
                        <a:t>Follow up with employees to ensure they have the resources and support to reach goals?</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925473"/>
                  </a:ext>
                </a:extLst>
              </a:tr>
              <a:tr h="370840">
                <a:tc>
                  <a:txBody>
                    <a:bodyPr/>
                    <a:lstStyle/>
                    <a:p>
                      <a:pPr marL="228600" indent="-228600">
                        <a:buFont typeface="+mj-lt"/>
                        <a:buAutoNum type="arabicPeriod" startAt="9"/>
                      </a:pPr>
                      <a:r>
                        <a:rPr lang="en-US" sz="1000" dirty="0">
                          <a:latin typeface="Arial" panose="020B0604020202020204" pitchFamily="34" charset="0"/>
                          <a:cs typeface="Arial" panose="020B0604020202020204" pitchFamily="34" charset="0"/>
                        </a:rPr>
                        <a:t>Utilize an outlined project plan to attain goals?</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052007"/>
                  </a:ext>
                </a:extLst>
              </a:tr>
              <a:tr h="370840">
                <a:tc>
                  <a:txBody>
                    <a:bodyPr/>
                    <a:lstStyle/>
                    <a:p>
                      <a:pPr marL="228600" indent="-228600">
                        <a:buFont typeface="+mj-lt"/>
                        <a:buAutoNum type="arabicPeriod" startAt="10"/>
                      </a:pPr>
                      <a:r>
                        <a:rPr lang="en-US" sz="1000" dirty="0">
                          <a:latin typeface="Arial" panose="020B0604020202020204" pitchFamily="34" charset="0"/>
                          <a:cs typeface="Arial" panose="020B0604020202020204" pitchFamily="34" charset="0"/>
                        </a:rPr>
                        <a:t>Flex your behavior or management style to meet the needs of your employee?</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458082"/>
                  </a:ext>
                </a:extLst>
              </a:tr>
              <a:tr h="370840">
                <a:tc>
                  <a:txBody>
                    <a:bodyPr/>
                    <a:lstStyle/>
                    <a:p>
                      <a:pPr marL="228600" indent="-228600">
                        <a:buFont typeface="+mj-lt"/>
                        <a:buAutoNum type="arabicPeriod" startAt="11"/>
                      </a:pPr>
                      <a:r>
                        <a:rPr lang="en-US" sz="1000" dirty="0">
                          <a:latin typeface="Arial" panose="020B0604020202020204" pitchFamily="34" charset="0"/>
                          <a:cs typeface="Arial" panose="020B0604020202020204" pitchFamily="34" charset="0"/>
                        </a:rPr>
                        <a:t>Take time to assess if your communication approach with employees is achieving the results you desire?</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5160960"/>
                  </a:ext>
                </a:extLst>
              </a:tr>
              <a:tr h="370840">
                <a:tc>
                  <a:txBody>
                    <a:bodyPr/>
                    <a:lstStyle/>
                    <a:p>
                      <a:pPr marL="228600" indent="-228600">
                        <a:buFont typeface="+mj-lt"/>
                        <a:buAutoNum type="arabicPeriod" startAt="12"/>
                      </a:pPr>
                      <a:r>
                        <a:rPr lang="en-US" sz="1000" dirty="0">
                          <a:latin typeface="Arial" panose="020B0604020202020204" pitchFamily="34" charset="0"/>
                          <a:cs typeface="Arial" panose="020B0604020202020204" pitchFamily="34" charset="0"/>
                        </a:rPr>
                        <a:t>Use problem-solving strategies to identify the root cause of a problem?</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1653516"/>
                  </a:ext>
                </a:extLst>
              </a:tr>
              <a:tr h="370840">
                <a:tc>
                  <a:txBody>
                    <a:bodyPr/>
                    <a:lstStyle/>
                    <a:p>
                      <a:pPr marL="228600" indent="-228600">
                        <a:buFont typeface="+mj-lt"/>
                        <a:buAutoNum type="arabicPeriod" startAt="13"/>
                      </a:pPr>
                      <a:r>
                        <a:rPr lang="en-US" sz="1000" dirty="0">
                          <a:latin typeface="Arial" panose="020B0604020202020204" pitchFamily="34" charset="0"/>
                          <a:cs typeface="Arial" panose="020B0604020202020204" pitchFamily="34" charset="0"/>
                        </a:rPr>
                        <a:t>Track and measure the variance between goals and actual performance?</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7372374"/>
                  </a:ext>
                </a:extLst>
              </a:tr>
              <a:tr h="370840">
                <a:tc>
                  <a:txBody>
                    <a:bodyPr/>
                    <a:lstStyle/>
                    <a:p>
                      <a:pPr marL="228600" indent="-228600">
                        <a:buFont typeface="+mj-lt"/>
                        <a:buAutoNum type="arabicPeriod" startAt="14"/>
                      </a:pPr>
                      <a:r>
                        <a:rPr lang="en-US" sz="1000" dirty="0">
                          <a:latin typeface="Arial" panose="020B0604020202020204" pitchFamily="34" charset="0"/>
                          <a:cs typeface="Arial" panose="020B0604020202020204" pitchFamily="34" charset="0"/>
                        </a:rPr>
                        <a:t>Help employees define action plans towards their career development goals?</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141727"/>
                  </a:ext>
                </a:extLst>
              </a:tr>
              <a:tr h="370840">
                <a:tc>
                  <a:txBody>
                    <a:bodyPr/>
                    <a:lstStyle/>
                    <a:p>
                      <a:pPr marL="228600" indent="-228600">
                        <a:buFont typeface="+mj-lt"/>
                        <a:buAutoNum type="arabicPeriod" startAt="15"/>
                      </a:pPr>
                      <a:r>
                        <a:rPr lang="en-US" sz="1000" dirty="0">
                          <a:latin typeface="Arial" panose="020B0604020202020204" pitchFamily="34" charset="0"/>
                          <a:cs typeface="Arial" panose="020B0604020202020204" pitchFamily="34" charset="0"/>
                        </a:rPr>
                        <a:t>Involve your team in strategic planning discussions for the future?</a:t>
                      </a:r>
                    </a:p>
                  </a:txBody>
                  <a:tcPr marL="27432" marR="27432" marT="27432" marB="27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000" dirty="0">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37777393"/>
                  </a:ext>
                </a:extLst>
              </a:tr>
            </a:tbl>
          </a:graphicData>
        </a:graphic>
      </p:graphicFrame>
    </p:spTree>
    <p:extLst>
      <p:ext uri="{BB962C8B-B14F-4D97-AF65-F5344CB8AC3E}">
        <p14:creationId xmlns:p14="http://schemas.microsoft.com/office/powerpoint/2010/main" val="316554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0710920-05D6-424B-A939-5E6C29AEFE8B}"/>
              </a:ext>
            </a:extLst>
          </p:cNvPr>
          <p:cNvSpPr>
            <a:spLocks noGrp="1"/>
          </p:cNvSpPr>
          <p:nvPr>
            <p:ph type="pic" idx="1"/>
          </p:nvPr>
        </p:nvSpPr>
        <p:spPr>
          <a:xfrm>
            <a:off x="0" y="346841"/>
            <a:ext cx="3886200" cy="1939159"/>
          </a:xfrm>
          <a:blipFill>
            <a:blip r:embed="rId2"/>
            <a:srcRect/>
            <a:stretch>
              <a:fillRect t="-17886" r="-812" b="-16803"/>
            </a:stretch>
          </a:blipFill>
        </p:spPr>
      </p:sp>
      <p:sp>
        <p:nvSpPr>
          <p:cNvPr id="3" name="Content Placeholder 2">
            <a:extLst>
              <a:ext uri="{FF2B5EF4-FFF2-40B4-BE49-F238E27FC236}">
                <a16:creationId xmlns:a16="http://schemas.microsoft.com/office/drawing/2014/main" id="{8ADFEFD5-DAEE-CB4E-99CA-ED4C7DADDDB8}"/>
              </a:ext>
            </a:extLst>
          </p:cNvPr>
          <p:cNvSpPr>
            <a:spLocks noGrp="1"/>
          </p:cNvSpPr>
          <p:nvPr>
            <p:ph idx="10"/>
          </p:nvPr>
        </p:nvSpPr>
        <p:spPr>
          <a:xfrm>
            <a:off x="457200" y="2468879"/>
            <a:ext cx="6858000" cy="6838893"/>
          </a:xfrm>
        </p:spPr>
        <p:txBody>
          <a:bodyPr>
            <a:normAutofit/>
          </a:body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Highlight the areas where you circled 1, 2, or 3. These are areas that you may want to focus on to develop and enhance your management skills. List your areas for personal development and improvement below. Answer the questions that follow:</a:t>
            </a:r>
          </a:p>
          <a:p>
            <a:pPr marL="0" indent="0">
              <a:lnSpc>
                <a:spcPct val="10000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1._____________________________________________________________________________</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2._____________________________________________________________________________</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3._____________________________________________________________________________</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rgbClr val="403F41"/>
                </a:solidFill>
              </a:rPr>
              <a:t>What will be the benefit of improving my skills in these areas for: </a:t>
            </a:r>
            <a:endParaRPr lang="en-US" dirty="0"/>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_______________________________________________________________________________</a:t>
            </a:r>
            <a:br>
              <a:rPr lang="en-US" dirty="0">
                <a:solidFill>
                  <a:schemeClr val="tx1">
                    <a:lumMod val="75000"/>
                    <a:lumOff val="25000"/>
                  </a:schemeClr>
                </a:solidFill>
                <a:ea typeface="Open Sans Light" panose="020B0306030504020204" pitchFamily="34" charset="0"/>
                <a:cs typeface="Open Sans Light" panose="020B0306030504020204" pitchFamily="34" charset="0"/>
              </a:rPr>
            </a:br>
            <a:r>
              <a:rPr lang="en-US" sz="1000" i="1" dirty="0">
                <a:solidFill>
                  <a:schemeClr val="tx1">
                    <a:lumMod val="75000"/>
                    <a:lumOff val="25000"/>
                  </a:schemeClr>
                </a:solidFill>
                <a:ea typeface="Open Sans Light" panose="020B0306030504020204" pitchFamily="34" charset="0"/>
                <a:cs typeface="Open Sans Light" panose="020B0306030504020204" pitchFamily="34" charset="0"/>
              </a:rPr>
              <a:t>My Self? </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_______________________________________________________________________________</a:t>
            </a:r>
            <a:br>
              <a:rPr lang="en-US" dirty="0">
                <a:solidFill>
                  <a:schemeClr val="tx1">
                    <a:lumMod val="75000"/>
                    <a:lumOff val="25000"/>
                  </a:schemeClr>
                </a:solidFill>
                <a:ea typeface="Open Sans Light" panose="020B0306030504020204" pitchFamily="34" charset="0"/>
                <a:cs typeface="Open Sans Light" panose="020B0306030504020204" pitchFamily="34" charset="0"/>
              </a:rPr>
            </a:br>
            <a:r>
              <a:rPr lang="en-US" sz="1000" i="1" dirty="0">
                <a:solidFill>
                  <a:schemeClr val="tx1">
                    <a:lumMod val="75000"/>
                    <a:lumOff val="25000"/>
                  </a:schemeClr>
                </a:solidFill>
                <a:ea typeface="Open Sans Light" panose="020B0306030504020204" pitchFamily="34" charset="0"/>
                <a:cs typeface="Open Sans Light" panose="020B0306030504020204" pitchFamily="34" charset="0"/>
              </a:rPr>
              <a:t>My Team or Department? </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_______________________________________________________________________________</a:t>
            </a:r>
            <a:br>
              <a:rPr lang="en-US" dirty="0">
                <a:solidFill>
                  <a:schemeClr val="tx1">
                    <a:lumMod val="75000"/>
                    <a:lumOff val="25000"/>
                  </a:schemeClr>
                </a:solidFill>
                <a:ea typeface="Open Sans Light" panose="020B0306030504020204" pitchFamily="34" charset="0"/>
                <a:cs typeface="Open Sans Light" panose="020B0306030504020204" pitchFamily="34" charset="0"/>
              </a:rPr>
            </a:br>
            <a:r>
              <a:rPr lang="en-US" sz="1000" i="1" dirty="0">
                <a:solidFill>
                  <a:schemeClr val="tx1">
                    <a:lumMod val="75000"/>
                    <a:lumOff val="25000"/>
                  </a:schemeClr>
                </a:solidFill>
                <a:ea typeface="Open Sans Light" panose="020B0306030504020204" pitchFamily="34" charset="0"/>
                <a:cs typeface="Open Sans Light" panose="020B0306030504020204" pitchFamily="34" charset="0"/>
              </a:rPr>
              <a:t>My Company?  </a:t>
            </a:r>
          </a:p>
          <a:p>
            <a:pPr marL="0" indent="0">
              <a:lnSpc>
                <a:spcPts val="1140"/>
              </a:lnSpc>
              <a:buNone/>
            </a:pPr>
            <a:endParaRPr lang="en-US" dirty="0">
              <a:solidFill>
                <a:schemeClr val="dk1"/>
              </a:solidFill>
            </a:endParaRPr>
          </a:p>
          <a:p>
            <a:pPr marL="0" indent="0">
              <a:lnSpc>
                <a:spcPts val="1140"/>
              </a:lnSpc>
              <a:buNone/>
            </a:pPr>
            <a:r>
              <a:rPr lang="en-US" dirty="0">
                <a:solidFill>
                  <a:schemeClr val="dk1"/>
                </a:solidFill>
              </a:rPr>
              <a:t>What significant changes might I notice as a result of improvement in these areas?</a:t>
            </a:r>
          </a:p>
          <a:p>
            <a:pPr marL="0" indent="0">
              <a:lnSpc>
                <a:spcPts val="1140"/>
              </a:lnSpc>
              <a:buNone/>
            </a:pPr>
            <a:endParaRPr lang="en-US" dirty="0"/>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_______________________________________________________________________________</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_______________________________________________________________________________</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a:p>
            <a:pPr marL="0" indent="0">
              <a:lnSpc>
                <a:spcPts val="114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_______________________________________________________________________________</a:t>
            </a:r>
          </a:p>
          <a:p>
            <a:pPr marL="0" indent="0">
              <a:lnSpc>
                <a:spcPts val="1140"/>
              </a:lnSpc>
              <a:buNone/>
            </a:pPr>
            <a:endParaRPr lang="en-US" dirty="0">
              <a:solidFill>
                <a:schemeClr val="tx1">
                  <a:lumMod val="75000"/>
                  <a:lumOff val="25000"/>
                </a:schemeClr>
              </a:solidFill>
              <a:ea typeface="Open Sans Light" panose="020B0306030504020204" pitchFamily="34" charset="0"/>
              <a:cs typeface="Open Sans Light" panose="020B0306030504020204" pitchFamily="34" charset="0"/>
            </a:endParaRPr>
          </a:p>
        </p:txBody>
      </p:sp>
      <p:sp>
        <p:nvSpPr>
          <p:cNvPr id="4" name="Title 3">
            <a:extLst>
              <a:ext uri="{FF2B5EF4-FFF2-40B4-BE49-F238E27FC236}">
                <a16:creationId xmlns:a16="http://schemas.microsoft.com/office/drawing/2014/main" id="{78E0A858-4DE4-8C40-BABD-785277362117}"/>
              </a:ext>
            </a:extLst>
          </p:cNvPr>
          <p:cNvSpPr>
            <a:spLocks noGrp="1"/>
          </p:cNvSpPr>
          <p:nvPr>
            <p:ph type="title"/>
          </p:nvPr>
        </p:nvSpPr>
        <p:spPr/>
        <p:txBody>
          <a:bodyPr/>
          <a:lstStyle/>
          <a:p>
            <a:r>
              <a:rPr lang="en-US" dirty="0"/>
              <a:t>SCORECARD RESULTS:</a:t>
            </a:r>
          </a:p>
        </p:txBody>
      </p:sp>
      <p:sp>
        <p:nvSpPr>
          <p:cNvPr id="5" name="Slide Number Placeholder 4">
            <a:extLst>
              <a:ext uri="{FF2B5EF4-FFF2-40B4-BE49-F238E27FC236}">
                <a16:creationId xmlns:a16="http://schemas.microsoft.com/office/drawing/2014/main" id="{70778446-A78A-1640-8D60-C77ACBBE80D9}"/>
              </a:ext>
            </a:extLst>
          </p:cNvPr>
          <p:cNvSpPr>
            <a:spLocks noGrp="1"/>
          </p:cNvSpPr>
          <p:nvPr>
            <p:ph type="sldNum" sz="quarter" idx="12"/>
          </p:nvPr>
        </p:nvSpPr>
        <p:spPr/>
        <p:txBody>
          <a:bodyPr/>
          <a:lstStyle/>
          <a:p>
            <a:fld id="{18284411-F125-4587-9CA9-8BD0BF670922}" type="slidenum">
              <a:rPr lang="en-US" smtClean="0"/>
              <a:pPr/>
              <a:t>14</a:t>
            </a:fld>
            <a:endParaRPr lang="en-US" dirty="0"/>
          </a:p>
        </p:txBody>
      </p:sp>
    </p:spTree>
    <p:extLst>
      <p:ext uri="{BB962C8B-B14F-4D97-AF65-F5344CB8AC3E}">
        <p14:creationId xmlns:p14="http://schemas.microsoft.com/office/powerpoint/2010/main" val="270812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85189-1A6E-9F43-AAA3-C7C41621AABA}"/>
              </a:ext>
            </a:extLst>
          </p:cNvPr>
          <p:cNvSpPr>
            <a:spLocks noGrp="1"/>
          </p:cNvSpPr>
          <p:nvPr>
            <p:ph type="title"/>
          </p:nvPr>
        </p:nvSpPr>
        <p:spPr/>
        <p:txBody>
          <a:bodyPr/>
          <a:lstStyle/>
          <a:p>
            <a:pPr algn="ctr"/>
            <a:r>
              <a:rPr lang="en-US" dirty="0"/>
              <a:t>MY PERSONAL COMMITMENT TO</a:t>
            </a:r>
            <a:br>
              <a:rPr lang="en-US" dirty="0"/>
            </a:br>
            <a:r>
              <a:rPr lang="en-US" dirty="0"/>
              <a:t>ACTION PLAN</a:t>
            </a:r>
          </a:p>
        </p:txBody>
      </p:sp>
      <p:sp>
        <p:nvSpPr>
          <p:cNvPr id="3" name="Content Placeholder 2">
            <a:extLst>
              <a:ext uri="{FF2B5EF4-FFF2-40B4-BE49-F238E27FC236}">
                <a16:creationId xmlns:a16="http://schemas.microsoft.com/office/drawing/2014/main" id="{7E6A9290-4E4D-8A44-86BC-4B3048710B25}"/>
              </a:ext>
            </a:extLst>
          </p:cNvPr>
          <p:cNvSpPr>
            <a:spLocks noGrp="1"/>
          </p:cNvSpPr>
          <p:nvPr>
            <p:ph idx="1"/>
          </p:nvPr>
        </p:nvSpPr>
        <p:spPr>
          <a:xfrm>
            <a:off x="534353" y="1528998"/>
            <a:ext cx="6703695" cy="7414280"/>
          </a:xfrm>
        </p:spPr>
        <p:txBody>
          <a:bodyPr>
            <a:normAutofit/>
          </a:bodyPr>
          <a:lstStyle/>
          <a:p>
            <a:pPr marL="0" indent="0">
              <a:lnSpc>
                <a:spcPct val="110000"/>
              </a:lnSpc>
              <a:buNone/>
            </a:pPr>
            <a:r>
              <a:rPr lang="en-US" dirty="0"/>
              <a:t>In today’s workshop I learned about the mindset of a successful new manager and what they focus on to gain respect of their team. </a:t>
            </a:r>
          </a:p>
          <a:p>
            <a:pPr marL="0" indent="0">
              <a:lnSpc>
                <a:spcPct val="110000"/>
              </a:lnSpc>
              <a:buNone/>
            </a:pPr>
            <a:r>
              <a:rPr lang="en-US" dirty="0"/>
              <a:t>I assessed what current best practices I am using as a new manager and developed a personal improvement plan. Today I am making a personal commitment to take action on my improvement plan and continue to develop a strong relationship of trust and respect with my team. </a:t>
            </a:r>
          </a:p>
          <a:p>
            <a:pPr marL="0" indent="0">
              <a:buNone/>
            </a:pPr>
            <a:endParaRPr lang="en-US" sz="1200" dirty="0"/>
          </a:p>
          <a:p>
            <a:pPr marL="0" indent="0">
              <a:lnSpc>
                <a:spcPct val="150000"/>
              </a:lnSpc>
              <a:buNone/>
            </a:pPr>
            <a:r>
              <a:rPr lang="en-US" dirty="0"/>
              <a:t>Name:__________________________________________   Date:________________________</a:t>
            </a:r>
          </a:p>
          <a:p>
            <a:pPr marL="0" indent="0">
              <a:lnSpc>
                <a:spcPct val="150000"/>
              </a:lnSpc>
              <a:buNone/>
            </a:pPr>
            <a:endParaRPr lang="en-US" dirty="0"/>
          </a:p>
          <a:p>
            <a:pPr marL="0" indent="0">
              <a:lnSpc>
                <a:spcPct val="150000"/>
              </a:lnSpc>
              <a:buNone/>
            </a:pPr>
            <a:r>
              <a:rPr lang="en-US" dirty="0"/>
              <a:t>1) My top 3 areas of greatest opportunity are:</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2) Key steps I need to take to improve in each area listed above: </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3) What support will I need from others? Who will I ask? </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4) How will I know that I have been successful in improving? What change will I notice? </a:t>
            </a:r>
          </a:p>
          <a:p>
            <a:pPr marL="0" indent="0">
              <a:lnSpc>
                <a:spcPct val="150000"/>
              </a:lnSpc>
              <a:buNone/>
            </a:pPr>
            <a:r>
              <a:rPr lang="en-US" dirty="0"/>
              <a:t>_____________________________________________________________________________</a:t>
            </a:r>
          </a:p>
          <a:p>
            <a:pPr marL="0" indent="0">
              <a:lnSpc>
                <a:spcPct val="150000"/>
              </a:lnSpc>
              <a:buNone/>
            </a:pPr>
            <a:r>
              <a:rPr lang="en-US" dirty="0"/>
              <a:t>_____________________________________________________________________________</a:t>
            </a:r>
          </a:p>
          <a:p>
            <a:pPr marL="0" indent="0">
              <a:buNone/>
            </a:pPr>
            <a:endParaRPr lang="en-US" sz="1200" dirty="0"/>
          </a:p>
          <a:p>
            <a:pPr marL="0" indent="0">
              <a:buNone/>
            </a:pPr>
            <a:endParaRPr lang="en-US" sz="1200" dirty="0"/>
          </a:p>
          <a:p>
            <a:pPr marL="0" indent="0">
              <a:buNone/>
            </a:pPr>
            <a:endParaRPr lang="en-US" sz="1200" dirty="0"/>
          </a:p>
        </p:txBody>
      </p:sp>
      <p:sp>
        <p:nvSpPr>
          <p:cNvPr id="4" name="Slide Number Placeholder 3">
            <a:extLst>
              <a:ext uri="{FF2B5EF4-FFF2-40B4-BE49-F238E27FC236}">
                <a16:creationId xmlns:a16="http://schemas.microsoft.com/office/drawing/2014/main" id="{D0C151FB-DD71-314B-BA05-8E1CD12ACA8B}"/>
              </a:ext>
            </a:extLst>
          </p:cNvPr>
          <p:cNvSpPr>
            <a:spLocks noGrp="1"/>
          </p:cNvSpPr>
          <p:nvPr>
            <p:ph type="sldNum" sz="quarter" idx="12"/>
          </p:nvPr>
        </p:nvSpPr>
        <p:spPr>
          <a:prstGeom prst="rect">
            <a:avLst/>
          </a:prstGeom>
        </p:spPr>
        <p:txBody>
          <a:bodyPr/>
          <a:lstStyle/>
          <a:p>
            <a:fld id="{18284411-F125-4587-9CA9-8BD0BF670922}" type="slidenum">
              <a:rPr lang="en-US" smtClean="0"/>
              <a:pPr/>
              <a:t>15</a:t>
            </a:fld>
            <a:endParaRPr lang="en-US" dirty="0"/>
          </a:p>
        </p:txBody>
      </p:sp>
    </p:spTree>
    <p:extLst>
      <p:ext uri="{BB962C8B-B14F-4D97-AF65-F5344CB8AC3E}">
        <p14:creationId xmlns:p14="http://schemas.microsoft.com/office/powerpoint/2010/main" val="798481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79D8086-E015-5B40-BFC9-83588DF0CF1C}"/>
              </a:ext>
            </a:extLst>
          </p:cNvPr>
          <p:cNvSpPr>
            <a:spLocks noGrp="1"/>
          </p:cNvSpPr>
          <p:nvPr>
            <p:ph type="pic" idx="1"/>
          </p:nvPr>
        </p:nvSpPr>
        <p:spPr>
          <a:xfrm>
            <a:off x="3886200" y="343325"/>
            <a:ext cx="3886200" cy="1942675"/>
          </a:xfrm>
          <a:blipFill>
            <a:blip r:embed="rId2" cstate="email">
              <a:extLst>
                <a:ext uri="{28A0092B-C50C-407E-A947-70E740481C1C}">
                  <a14:useLocalDpi xmlns:a14="http://schemas.microsoft.com/office/drawing/2010/main"/>
                </a:ext>
              </a:extLst>
            </a:blip>
            <a:srcRect/>
            <a:stretch>
              <a:fillRect/>
            </a:stretch>
          </a:blipFill>
        </p:spPr>
      </p:sp>
      <p:sp>
        <p:nvSpPr>
          <p:cNvPr id="10" name="Content Placeholder 9">
            <a:extLst>
              <a:ext uri="{FF2B5EF4-FFF2-40B4-BE49-F238E27FC236}">
                <a16:creationId xmlns:a16="http://schemas.microsoft.com/office/drawing/2014/main" id="{4473E56E-24AC-1E46-9D53-5A1BD15540BE}"/>
              </a:ext>
            </a:extLst>
          </p:cNvPr>
          <p:cNvSpPr>
            <a:spLocks noGrp="1"/>
          </p:cNvSpPr>
          <p:nvPr>
            <p:ph idx="10"/>
          </p:nvPr>
        </p:nvSpPr>
        <p:spPr/>
        <p:txBody>
          <a:bodyPr/>
          <a:lstStyle/>
          <a:p>
            <a:pPr marL="0" indent="0">
              <a:lnSpc>
                <a:spcPct val="120000"/>
              </a:lnSpc>
              <a:buNone/>
            </a:pPr>
            <a:r>
              <a:rPr lang="en-US" dirty="0">
                <a:solidFill>
                  <a:schemeClr val="tx1">
                    <a:lumMod val="75000"/>
                    <a:lumOff val="25000"/>
                  </a:schemeClr>
                </a:solidFill>
                <a:ea typeface="Open Sans Light" panose="020B0306030504020204" pitchFamily="34" charset="0"/>
              </a:rPr>
              <a:t>Making the transition from employee to manager for the first time can be a stressful and challenging event. You may be a new college grad in your first supervisory role because of your education, training and knowledge.  Or you may have been promoted from within for several reasons:  </a:t>
            </a:r>
          </a:p>
          <a:p>
            <a:pPr>
              <a:lnSpc>
                <a:spcPct val="120000"/>
              </a:lnSpc>
            </a:pPr>
            <a:r>
              <a:rPr lang="en-US" dirty="0">
                <a:solidFill>
                  <a:schemeClr val="tx1">
                    <a:lumMod val="75000"/>
                    <a:lumOff val="25000"/>
                  </a:schemeClr>
                </a:solidFill>
                <a:ea typeface="Open Sans Light" panose="020B0306030504020204" pitchFamily="34" charset="0"/>
              </a:rPr>
              <a:t>You know the operations of the business and understand how things are done</a:t>
            </a:r>
          </a:p>
          <a:p>
            <a:pPr>
              <a:lnSpc>
                <a:spcPct val="120000"/>
              </a:lnSpc>
            </a:pPr>
            <a:r>
              <a:rPr lang="en-US" dirty="0">
                <a:solidFill>
                  <a:schemeClr val="tx1">
                    <a:lumMod val="75000"/>
                    <a:lumOff val="25000"/>
                  </a:schemeClr>
                </a:solidFill>
                <a:ea typeface="Open Sans Light" panose="020B0306030504020204" pitchFamily="34" charset="0"/>
              </a:rPr>
              <a:t>You excel at what you do and have developed specialized skills and management just seems like the next logical career step</a:t>
            </a:r>
          </a:p>
          <a:p>
            <a:pPr>
              <a:lnSpc>
                <a:spcPct val="120000"/>
              </a:lnSpc>
            </a:pPr>
            <a:r>
              <a:rPr lang="en-US" dirty="0">
                <a:solidFill>
                  <a:schemeClr val="tx1">
                    <a:lumMod val="75000"/>
                    <a:lumOff val="25000"/>
                  </a:schemeClr>
                </a:solidFill>
                <a:ea typeface="Open Sans Light" panose="020B0306030504020204" pitchFamily="34" charset="0"/>
              </a:rPr>
              <a:t>You’ve contributed tremendous value to the business and this is powerful way of appreciating your hard work and providing you with additional incentive to excel  </a:t>
            </a:r>
          </a:p>
          <a:p>
            <a:pPr marL="0" indent="0">
              <a:lnSpc>
                <a:spcPct val="120000"/>
              </a:lnSpc>
              <a:buNone/>
            </a:pPr>
            <a:r>
              <a:rPr lang="en-US" dirty="0">
                <a:solidFill>
                  <a:schemeClr val="tx1">
                    <a:lumMod val="75000"/>
                    <a:lumOff val="25000"/>
                  </a:schemeClr>
                </a:solidFill>
                <a:ea typeface="Open Sans Light" panose="020B0306030504020204" pitchFamily="34" charset="0"/>
              </a:rPr>
              <a:t>Regardless of how you ended up in your first management role, the experience is unlike anything you’ll encounter as you continue to rise up the organizational ladder.  You may already find that your expectations of your first supervisory experience are incomplete and simplistic and you’re beginning to realize that management has more demands, administrative tasks, planning, organizing, and people challenges than you ever expected.</a:t>
            </a:r>
          </a:p>
        </p:txBody>
      </p:sp>
      <p:sp>
        <p:nvSpPr>
          <p:cNvPr id="8" name="Title 7">
            <a:extLst>
              <a:ext uri="{FF2B5EF4-FFF2-40B4-BE49-F238E27FC236}">
                <a16:creationId xmlns:a16="http://schemas.microsoft.com/office/drawing/2014/main" id="{16780BA4-CFB5-B74F-9AA2-C7CC3103A312}"/>
              </a:ext>
            </a:extLst>
          </p:cNvPr>
          <p:cNvSpPr>
            <a:spLocks noGrp="1"/>
          </p:cNvSpPr>
          <p:nvPr>
            <p:ph type="title"/>
          </p:nvPr>
        </p:nvSpPr>
        <p:spPr/>
        <p:txBody>
          <a:bodyPr/>
          <a:lstStyle/>
          <a:p>
            <a:r>
              <a:rPr lang="en-US" dirty="0"/>
              <a:t>THE MINDSET</a:t>
            </a:r>
            <a:br>
              <a:rPr lang="en-US" dirty="0"/>
            </a:br>
            <a:r>
              <a:rPr lang="en-US" dirty="0"/>
              <a:t>OF A SUCCESSFUL NEW MANAGER</a:t>
            </a:r>
          </a:p>
        </p:txBody>
      </p:sp>
      <p:sp>
        <p:nvSpPr>
          <p:cNvPr id="5" name="Slide Number Placeholder 4">
            <a:extLst>
              <a:ext uri="{FF2B5EF4-FFF2-40B4-BE49-F238E27FC236}">
                <a16:creationId xmlns:a16="http://schemas.microsoft.com/office/drawing/2014/main" id="{249F1376-89C1-924D-83AC-8C81FC2AFC62}"/>
              </a:ext>
            </a:extLst>
          </p:cNvPr>
          <p:cNvSpPr>
            <a:spLocks noGrp="1"/>
          </p:cNvSpPr>
          <p:nvPr>
            <p:ph type="sldNum" sz="quarter" idx="12"/>
          </p:nvPr>
        </p:nvSpPr>
        <p:spPr>
          <a:prstGeom prst="rect">
            <a:avLst/>
          </a:prstGeom>
        </p:spPr>
        <p:txBody>
          <a:bodyPr/>
          <a:lstStyle/>
          <a:p>
            <a:fld id="{18284411-F125-4587-9CA9-8BD0BF670922}" type="slidenum">
              <a:rPr lang="en-US" smtClean="0"/>
              <a:pPr/>
              <a:t>1</a:t>
            </a:fld>
            <a:endParaRPr lang="en-US" dirty="0"/>
          </a:p>
        </p:txBody>
      </p:sp>
      <p:sp>
        <p:nvSpPr>
          <p:cNvPr id="11" name="Content Placeholder 9">
            <a:extLst>
              <a:ext uri="{FF2B5EF4-FFF2-40B4-BE49-F238E27FC236}">
                <a16:creationId xmlns:a16="http://schemas.microsoft.com/office/drawing/2014/main" id="{41F6555A-AAEC-564B-B7B7-8D8EAF226C6E}"/>
              </a:ext>
            </a:extLst>
          </p:cNvPr>
          <p:cNvSpPr txBox="1">
            <a:spLocks/>
          </p:cNvSpPr>
          <p:nvPr/>
        </p:nvSpPr>
        <p:spPr>
          <a:xfrm>
            <a:off x="2623278" y="6537278"/>
            <a:ext cx="4751881" cy="2786604"/>
          </a:xfrm>
          <a:prstGeom prst="rect">
            <a:avLst/>
          </a:prstGeom>
        </p:spPr>
        <p:txBody>
          <a:bodyPr vert="horz" lIns="91440" tIns="45720" rIns="91440" bIns="45720" rtlCol="0" anchor="ct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9pPr>
          </a:lstStyle>
          <a:p>
            <a:pPr>
              <a:lnSpc>
                <a:spcPct val="120000"/>
              </a:lnSpc>
            </a:pPr>
            <a:r>
              <a:rPr lang="en-US" sz="1200" dirty="0">
                <a:solidFill>
                  <a:schemeClr val="tx1">
                    <a:lumMod val="75000"/>
                    <a:lumOff val="25000"/>
                  </a:schemeClr>
                </a:solidFill>
                <a:latin typeface="Arial" panose="020B0604020202020204" pitchFamily="34" charset="0"/>
                <a:cs typeface="Arial" panose="020B0604020202020204" pitchFamily="34" charset="0"/>
              </a:rPr>
              <a:t>Learn about new manager mistakes and how to avoid them</a:t>
            </a:r>
          </a:p>
          <a:p>
            <a:pPr>
              <a:lnSpc>
                <a:spcPct val="120000"/>
              </a:lnSpc>
            </a:pPr>
            <a:r>
              <a:rPr lang="en-US" sz="1200" dirty="0">
                <a:solidFill>
                  <a:schemeClr val="tx1">
                    <a:lumMod val="75000"/>
                    <a:lumOff val="25000"/>
                  </a:schemeClr>
                </a:solidFill>
                <a:latin typeface="Arial" panose="020B0604020202020204" pitchFamily="34" charset="0"/>
                <a:cs typeface="Arial" panose="020B0604020202020204" pitchFamily="34" charset="0"/>
              </a:rPr>
              <a:t>Identify the key roles and competencies of management</a:t>
            </a:r>
          </a:p>
          <a:p>
            <a:pPr>
              <a:lnSpc>
                <a:spcPct val="12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Discuss both challenges and opportunities for the new manager in any organization</a:t>
            </a:r>
          </a:p>
          <a:p>
            <a:pPr>
              <a:lnSpc>
                <a:spcPct val="120000"/>
              </a:lnSpc>
            </a:pPr>
            <a:r>
              <a:rPr lang="en-US" sz="1200" dirty="0">
                <a:solidFill>
                  <a:schemeClr val="tx1">
                    <a:lumMod val="75000"/>
                    <a:lumOff val="25000"/>
                  </a:schemeClr>
                </a:solidFill>
                <a:latin typeface="Arial" panose="020B0604020202020204" pitchFamily="34" charset="0"/>
                <a:cs typeface="Arial" panose="020B0604020202020204" pitchFamily="34" charset="0"/>
              </a:rPr>
              <a:t>Discuss best practices that can encourage mutual respect between the employee and manager.</a:t>
            </a:r>
          </a:p>
          <a:p>
            <a:pPr>
              <a:lnSpc>
                <a:spcPct val="120000"/>
              </a:lnSpc>
            </a:pPr>
            <a:r>
              <a:rPr lang="en-US" sz="1200" dirty="0">
                <a:solidFill>
                  <a:schemeClr val="tx1">
                    <a:lumMod val="75000"/>
                    <a:lumOff val="25000"/>
                  </a:schemeClr>
                </a:solidFill>
                <a:latin typeface="Arial" panose="020B0604020202020204" pitchFamily="34" charset="0"/>
                <a:cs typeface="Arial" panose="020B0604020202020204" pitchFamily="34" charset="0"/>
              </a:rPr>
              <a:t>Figure out your greatest opportunities to step up as a manager and embrace success! </a:t>
            </a:r>
          </a:p>
        </p:txBody>
      </p:sp>
      <p:sp>
        <p:nvSpPr>
          <p:cNvPr id="12" name="Title 5">
            <a:extLst>
              <a:ext uri="{FF2B5EF4-FFF2-40B4-BE49-F238E27FC236}">
                <a16:creationId xmlns:a16="http://schemas.microsoft.com/office/drawing/2014/main" id="{BF16DCFD-82F2-DF4D-9C90-5DD43491F947}"/>
              </a:ext>
            </a:extLst>
          </p:cNvPr>
          <p:cNvSpPr txBox="1">
            <a:spLocks/>
          </p:cNvSpPr>
          <p:nvPr/>
        </p:nvSpPr>
        <p:spPr>
          <a:xfrm>
            <a:off x="457200" y="6537279"/>
            <a:ext cx="1919819" cy="2780308"/>
          </a:xfrm>
          <a:prstGeom prst="rect">
            <a:avLst/>
          </a:prstGeom>
          <a:solidFill>
            <a:schemeClr val="bg1">
              <a:lumMod val="50000"/>
            </a:schemeClr>
          </a:solidFill>
        </p:spPr>
        <p:txBody>
          <a:bodyPr vert="horz" lIns="91440" tIns="45720" rIns="91440" bIns="45720" rtlCol="0" anchor="ctr">
            <a:normAutofit/>
          </a:bodyPr>
          <a:lstStyle>
            <a:lvl1pPr algn="ctr" defTabSz="777240" rtl="0" eaLnBrk="1" latinLnBrk="0" hangingPunct="1">
              <a:lnSpc>
                <a:spcPct val="90000"/>
              </a:lnSpc>
              <a:spcBef>
                <a:spcPct val="0"/>
              </a:spcBef>
              <a:buNone/>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000" b="1" dirty="0">
                <a:latin typeface="Arial" panose="020B0604020202020204" pitchFamily="34" charset="0"/>
                <a:cs typeface="Arial" panose="020B0604020202020204" pitchFamily="34" charset="0"/>
              </a:rPr>
              <a:t>LEARNING OUTCOMES</a:t>
            </a:r>
          </a:p>
        </p:txBody>
      </p:sp>
    </p:spTree>
    <p:extLst>
      <p:ext uri="{BB962C8B-B14F-4D97-AF65-F5344CB8AC3E}">
        <p14:creationId xmlns:p14="http://schemas.microsoft.com/office/powerpoint/2010/main" val="102911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0710920-05D6-424B-A939-5E6C29AEFE8B}"/>
              </a:ext>
            </a:extLst>
          </p:cNvPr>
          <p:cNvSpPr>
            <a:spLocks noGrp="1"/>
          </p:cNvSpPr>
          <p:nvPr>
            <p:ph type="pic" idx="1"/>
          </p:nvPr>
        </p:nvSpPr>
        <p:spPr>
          <a:xfrm>
            <a:off x="0" y="346841"/>
            <a:ext cx="3886200" cy="1939159"/>
          </a:xfrm>
          <a:blipFill>
            <a:blip r:embed="rId2"/>
            <a:srcRect/>
            <a:stretch>
              <a:fillRect l="-5184" t="-35717" r="-884" b="-5995"/>
            </a:stretch>
          </a:blipFill>
        </p:spPr>
      </p:sp>
      <p:sp>
        <p:nvSpPr>
          <p:cNvPr id="3" name="Content Placeholder 2">
            <a:extLst>
              <a:ext uri="{FF2B5EF4-FFF2-40B4-BE49-F238E27FC236}">
                <a16:creationId xmlns:a16="http://schemas.microsoft.com/office/drawing/2014/main" id="{8ADFEFD5-DAEE-CB4E-99CA-ED4C7DADDDB8}"/>
              </a:ext>
            </a:extLst>
          </p:cNvPr>
          <p:cNvSpPr>
            <a:spLocks noGrp="1"/>
          </p:cNvSpPr>
          <p:nvPr>
            <p:ph idx="10"/>
          </p:nvPr>
        </p:nvSpPr>
        <p:spPr>
          <a:xfrm>
            <a:off x="457200" y="2468880"/>
            <a:ext cx="6858000" cy="2253022"/>
          </a:xfrm>
        </p:spPr>
        <p:txBody>
          <a:bodyPr/>
          <a:lstStyle/>
          <a:p>
            <a:pPr marL="0" indent="0" algn="ctr">
              <a:buNone/>
            </a:pPr>
            <a:r>
              <a:rPr lang="en-US" sz="1600" b="1" dirty="0">
                <a:solidFill>
                  <a:schemeClr val="accent1"/>
                </a:solidFill>
              </a:rPr>
              <a:t>ACTIVITY INSTRUCTIONS</a:t>
            </a:r>
          </a:p>
          <a:p>
            <a:endParaRPr lang="en-US" dirty="0"/>
          </a:p>
          <a:p>
            <a:r>
              <a:rPr lang="en-US" dirty="0"/>
              <a:t>Look at the colored sticker on your “do not open” envelope and find your small group with the same colored sticker.</a:t>
            </a:r>
          </a:p>
          <a:p>
            <a:r>
              <a:rPr lang="en-US" dirty="0"/>
              <a:t>Take your “do not open” envelope and open it. </a:t>
            </a:r>
          </a:p>
          <a:p>
            <a:r>
              <a:rPr lang="en-US" dirty="0"/>
              <a:t>Use the word in the envelope to tell a 2-3 minute story about a great leader or manager that you have worked for.</a:t>
            </a:r>
          </a:p>
        </p:txBody>
      </p:sp>
      <p:sp>
        <p:nvSpPr>
          <p:cNvPr id="4" name="Title 3">
            <a:extLst>
              <a:ext uri="{FF2B5EF4-FFF2-40B4-BE49-F238E27FC236}">
                <a16:creationId xmlns:a16="http://schemas.microsoft.com/office/drawing/2014/main" id="{78E0A858-4DE4-8C40-BABD-785277362117}"/>
              </a:ext>
            </a:extLst>
          </p:cNvPr>
          <p:cNvSpPr>
            <a:spLocks noGrp="1"/>
          </p:cNvSpPr>
          <p:nvPr>
            <p:ph type="title"/>
          </p:nvPr>
        </p:nvSpPr>
        <p:spPr/>
        <p:txBody>
          <a:bodyPr/>
          <a:lstStyle/>
          <a:p>
            <a:r>
              <a:rPr lang="en-US" dirty="0"/>
              <a:t>TELL YOUR STORY</a:t>
            </a:r>
            <a:br>
              <a:rPr lang="en-US" dirty="0"/>
            </a:br>
            <a:r>
              <a:rPr lang="en-US" dirty="0"/>
              <a:t>EXERCISE</a:t>
            </a:r>
          </a:p>
        </p:txBody>
      </p:sp>
      <p:sp>
        <p:nvSpPr>
          <p:cNvPr id="5" name="Slide Number Placeholder 4">
            <a:extLst>
              <a:ext uri="{FF2B5EF4-FFF2-40B4-BE49-F238E27FC236}">
                <a16:creationId xmlns:a16="http://schemas.microsoft.com/office/drawing/2014/main" id="{70778446-A78A-1640-8D60-C77ACBBE80D9}"/>
              </a:ext>
            </a:extLst>
          </p:cNvPr>
          <p:cNvSpPr>
            <a:spLocks noGrp="1"/>
          </p:cNvSpPr>
          <p:nvPr>
            <p:ph type="sldNum" sz="quarter" idx="12"/>
          </p:nvPr>
        </p:nvSpPr>
        <p:spPr/>
        <p:txBody>
          <a:bodyPr/>
          <a:lstStyle/>
          <a:p>
            <a:fld id="{18284411-F125-4587-9CA9-8BD0BF670922}" type="slidenum">
              <a:rPr lang="en-US" smtClean="0"/>
              <a:pPr/>
              <a:t>2</a:t>
            </a:fld>
            <a:endParaRPr lang="en-US" dirty="0"/>
          </a:p>
        </p:txBody>
      </p:sp>
      <p:graphicFrame>
        <p:nvGraphicFramePr>
          <p:cNvPr id="6" name="Table 5">
            <a:extLst>
              <a:ext uri="{FF2B5EF4-FFF2-40B4-BE49-F238E27FC236}">
                <a16:creationId xmlns:a16="http://schemas.microsoft.com/office/drawing/2014/main" id="{45B0F455-8EDD-AD45-9F69-A25B06706769}"/>
              </a:ext>
            </a:extLst>
          </p:cNvPr>
          <p:cNvGraphicFramePr>
            <a:graphicFrameLocks noGrp="1"/>
          </p:cNvGraphicFramePr>
          <p:nvPr>
            <p:extLst>
              <p:ext uri="{D42A27DB-BD31-4B8C-83A1-F6EECF244321}">
                <p14:modId xmlns:p14="http://schemas.microsoft.com/office/powerpoint/2010/main" val="2926389408"/>
              </p:ext>
            </p:extLst>
          </p:nvPr>
        </p:nvGraphicFramePr>
        <p:xfrm>
          <a:off x="590067" y="4567499"/>
          <a:ext cx="6455310" cy="4127655"/>
        </p:xfrm>
        <a:graphic>
          <a:graphicData uri="http://schemas.openxmlformats.org/drawingml/2006/table">
            <a:tbl>
              <a:tblPr firstRow="1" bandRow="1">
                <a:tableStyleId>{85BE263C-DBD7-4A20-BB59-AAB30ACAA65A}</a:tableStyleId>
              </a:tblPr>
              <a:tblGrid>
                <a:gridCol w="6455310">
                  <a:extLst>
                    <a:ext uri="{9D8B030D-6E8A-4147-A177-3AD203B41FA5}">
                      <a16:colId xmlns:a16="http://schemas.microsoft.com/office/drawing/2014/main" val="3115276382"/>
                    </a:ext>
                  </a:extLst>
                </a:gridCol>
              </a:tblGrid>
              <a:tr h="514167">
                <a:tc>
                  <a:txBody>
                    <a:bodyPr/>
                    <a:lstStyle/>
                    <a:p>
                      <a:pPr algn="ctr">
                        <a:lnSpc>
                          <a:spcPct val="100000"/>
                        </a:lnSpc>
                      </a:pPr>
                      <a:r>
                        <a:rPr lang="en-US" sz="1400" dirty="0">
                          <a:latin typeface="Arial" panose="020B0604020202020204" pitchFamily="34" charset="0"/>
                          <a:cs typeface="Arial" panose="020B0604020202020204" pitchFamily="34" charset="0"/>
                        </a:rPr>
                        <a:t>Group Discussion Topic: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28084900"/>
                  </a:ext>
                </a:extLst>
              </a:tr>
              <a:tr h="595203">
                <a:tc>
                  <a:txBody>
                    <a:bodyPr/>
                    <a:lstStyle/>
                    <a:p>
                      <a:pPr marL="0" marR="0" lvl="0" indent="0" algn="l"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Arial" panose="020B0604020202020204" pitchFamily="34" charset="0"/>
                          <a:cs typeface="Arial" panose="020B0604020202020204" pitchFamily="34" charset="0"/>
                        </a:rPr>
                        <a:t>What are all the reasons that you can think of that can make the first-time management role difficult?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95644"/>
                  </a:ext>
                </a:extLst>
              </a:tr>
              <a:tr h="1302390">
                <a:tc>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536192"/>
                  </a:ext>
                </a:extLst>
              </a:tr>
              <a:tr h="573552">
                <a:tc>
                  <a:txBody>
                    <a:bodyPr/>
                    <a:lstStyle/>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Why do you think earning the respect of your team members is one of the most important things to address right away?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4124095"/>
                  </a:ext>
                </a:extLst>
              </a:tr>
              <a:tr h="1142343">
                <a:tc>
                  <a:txBody>
                    <a:bodyPr/>
                    <a:lstStyle/>
                    <a:p>
                      <a:pPr marL="0" indent="0">
                        <a:buFont typeface="Arial" panose="020B0604020202020204" pitchFamily="34" charset="0"/>
                        <a:buNone/>
                      </a:pPr>
                      <a:endParaRPr lang="en-US" sz="1100" dirty="0">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1828547"/>
                  </a:ext>
                </a:extLst>
              </a:tr>
            </a:tbl>
          </a:graphicData>
        </a:graphic>
      </p:graphicFrame>
    </p:spTree>
    <p:extLst>
      <p:ext uri="{BB962C8B-B14F-4D97-AF65-F5344CB8AC3E}">
        <p14:creationId xmlns:p14="http://schemas.microsoft.com/office/powerpoint/2010/main" val="246263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8CF9E26-E4C6-2548-8FD6-32E59208F8A2}"/>
              </a:ext>
            </a:extLst>
          </p:cNvPr>
          <p:cNvSpPr>
            <a:spLocks noGrp="1"/>
          </p:cNvSpPr>
          <p:nvPr>
            <p:ph type="pic" idx="1"/>
          </p:nvPr>
        </p:nvSpPr>
        <p:spPr>
          <a:xfrm>
            <a:off x="3886200" y="343325"/>
            <a:ext cx="3886200" cy="1942675"/>
          </a:xfrm>
          <a:blipFill>
            <a:blip r:embed="rId2"/>
            <a:srcRect/>
            <a:stretch>
              <a:fillRect l="-3090" t="-31534" b="-23136"/>
            </a:stretch>
          </a:blipFill>
        </p:spPr>
      </p:sp>
      <p:sp>
        <p:nvSpPr>
          <p:cNvPr id="3" name="Content Placeholder 2">
            <a:extLst>
              <a:ext uri="{FF2B5EF4-FFF2-40B4-BE49-F238E27FC236}">
                <a16:creationId xmlns:a16="http://schemas.microsoft.com/office/drawing/2014/main" id="{68F5F2FB-6108-6C45-91DC-E3DCA39673D3}"/>
              </a:ext>
            </a:extLst>
          </p:cNvPr>
          <p:cNvSpPr>
            <a:spLocks noGrp="1"/>
          </p:cNvSpPr>
          <p:nvPr>
            <p:ph idx="10"/>
          </p:nvPr>
        </p:nvSpPr>
        <p:spPr/>
        <p:txBody>
          <a:bodyPr/>
          <a:lstStyle/>
          <a:p>
            <a:pPr marL="0" indent="0" algn="ctr">
              <a:buNone/>
            </a:pPr>
            <a:r>
              <a:rPr lang="en-US" sz="1600" b="1" dirty="0">
                <a:solidFill>
                  <a:schemeClr val="accent1"/>
                </a:solidFill>
              </a:rPr>
              <a:t>IF YOU WANT TO SET YOURSELF UP TO FAIL …</a:t>
            </a:r>
          </a:p>
          <a:p>
            <a:endParaRPr lang="en-US" dirty="0"/>
          </a:p>
          <a:p>
            <a:pPr marL="228600" indent="-228600">
              <a:lnSpc>
                <a:spcPts val="1640"/>
              </a:lnSpc>
              <a:buFont typeface="+mj-lt"/>
              <a:buAutoNum type="arabicPeriod"/>
            </a:pPr>
            <a:r>
              <a:rPr lang="en-US" dirty="0">
                <a:solidFill>
                  <a:schemeClr val="tx1">
                    <a:lumMod val="75000"/>
                    <a:lumOff val="25000"/>
                  </a:schemeClr>
                </a:solidFill>
              </a:rPr>
              <a:t>Don’t walk around to get a good feel for what your employees do and the tasks that they find challenging so you can support them.</a:t>
            </a:r>
          </a:p>
          <a:p>
            <a:pPr marL="228600" indent="-228600">
              <a:lnSpc>
                <a:spcPts val="1640"/>
              </a:lnSpc>
              <a:buFont typeface="+mj-lt"/>
              <a:buAutoNum type="arabicPeriod"/>
            </a:pPr>
            <a:r>
              <a:rPr lang="en-US" dirty="0">
                <a:solidFill>
                  <a:schemeClr val="tx1">
                    <a:lumMod val="75000"/>
                    <a:lumOff val="25000"/>
                  </a:schemeClr>
                </a:solidFill>
              </a:rPr>
              <a:t>Act like you know everything and don’t leverage the strengths of your team members.</a:t>
            </a:r>
          </a:p>
          <a:p>
            <a:pPr marL="228600" indent="-228600">
              <a:lnSpc>
                <a:spcPts val="1640"/>
              </a:lnSpc>
              <a:buFont typeface="+mj-lt"/>
              <a:buAutoNum type="arabicPeriod"/>
            </a:pPr>
            <a:r>
              <a:rPr lang="en-US" dirty="0">
                <a:solidFill>
                  <a:schemeClr val="tx1">
                    <a:lumMod val="75000"/>
                    <a:lumOff val="25000"/>
                  </a:schemeClr>
                </a:solidFill>
              </a:rPr>
              <a:t>Make a lot of promises that you can’t keep about things you are going to change.</a:t>
            </a:r>
          </a:p>
          <a:p>
            <a:pPr marL="228600" indent="-228600">
              <a:lnSpc>
                <a:spcPts val="1640"/>
              </a:lnSpc>
              <a:buFont typeface="+mj-lt"/>
              <a:buAutoNum type="arabicPeriod"/>
            </a:pPr>
            <a:r>
              <a:rPr lang="en-US" dirty="0">
                <a:solidFill>
                  <a:schemeClr val="tx1">
                    <a:lumMod val="75000"/>
                    <a:lumOff val="25000"/>
                  </a:schemeClr>
                </a:solidFill>
              </a:rPr>
              <a:t>Be too afraid to do anything different or lead in a new way because you’re worried the team won’t like it and will get angry with you.</a:t>
            </a:r>
          </a:p>
          <a:p>
            <a:pPr marL="228600" indent="-228600">
              <a:lnSpc>
                <a:spcPts val="1640"/>
              </a:lnSpc>
              <a:buFont typeface="+mj-lt"/>
              <a:buAutoNum type="arabicPeriod"/>
            </a:pPr>
            <a:r>
              <a:rPr lang="en-US" dirty="0">
                <a:solidFill>
                  <a:schemeClr val="tx1">
                    <a:lumMod val="75000"/>
                    <a:lumOff val="25000"/>
                  </a:schemeClr>
                </a:solidFill>
              </a:rPr>
              <a:t>Take a hands-off approach with your employees because you don’t want to micro-manage them and absolutely don’t provide consistent feedback.</a:t>
            </a:r>
          </a:p>
          <a:p>
            <a:pPr marL="228600" indent="-228600">
              <a:lnSpc>
                <a:spcPts val="1640"/>
              </a:lnSpc>
              <a:buFont typeface="+mj-lt"/>
              <a:buAutoNum type="arabicPeriod"/>
            </a:pPr>
            <a:r>
              <a:rPr lang="en-US" dirty="0">
                <a:solidFill>
                  <a:schemeClr val="tx1">
                    <a:lumMod val="75000"/>
                    <a:lumOff val="25000"/>
                  </a:schemeClr>
                </a:solidFill>
              </a:rPr>
              <a:t>Don’t discuss your vision for the team and what you want to create together.</a:t>
            </a:r>
          </a:p>
          <a:p>
            <a:pPr marL="228600" indent="-228600">
              <a:lnSpc>
                <a:spcPts val="1640"/>
              </a:lnSpc>
              <a:buFont typeface="+mj-lt"/>
              <a:buAutoNum type="arabicPeriod"/>
            </a:pPr>
            <a:r>
              <a:rPr lang="en-US" dirty="0">
                <a:solidFill>
                  <a:schemeClr val="tx1">
                    <a:lumMod val="75000"/>
                    <a:lumOff val="25000"/>
                  </a:schemeClr>
                </a:solidFill>
              </a:rPr>
              <a:t>Don’t take the time needed to invest in building personal relationships with each team member.</a:t>
            </a:r>
          </a:p>
          <a:p>
            <a:pPr marL="228600" indent="-228600">
              <a:lnSpc>
                <a:spcPts val="1640"/>
              </a:lnSpc>
              <a:buFont typeface="+mj-lt"/>
              <a:buAutoNum type="arabicPeriod"/>
            </a:pPr>
            <a:r>
              <a:rPr lang="en-US" dirty="0">
                <a:solidFill>
                  <a:schemeClr val="tx1">
                    <a:lumMod val="75000"/>
                    <a:lumOff val="25000"/>
                  </a:schemeClr>
                </a:solidFill>
              </a:rPr>
              <a:t>Don’t adjust the way that you communicate with your team members and never have a lot of communication with your boss.</a:t>
            </a:r>
          </a:p>
          <a:p>
            <a:pPr marL="228600" indent="-228600">
              <a:lnSpc>
                <a:spcPts val="1640"/>
              </a:lnSpc>
              <a:buFont typeface="+mj-lt"/>
              <a:buAutoNum type="arabicPeriod"/>
            </a:pPr>
            <a:r>
              <a:rPr lang="en-US" dirty="0">
                <a:solidFill>
                  <a:schemeClr val="tx1">
                    <a:lumMod val="75000"/>
                    <a:lumOff val="25000"/>
                  </a:schemeClr>
                </a:solidFill>
              </a:rPr>
              <a:t>Ignore blatant employee issues and let them continue to affect team morale.</a:t>
            </a:r>
          </a:p>
          <a:p>
            <a:pPr marL="228600" indent="-228600">
              <a:lnSpc>
                <a:spcPts val="1640"/>
              </a:lnSpc>
              <a:buFont typeface="+mj-lt"/>
              <a:buAutoNum type="arabicPeriod"/>
            </a:pPr>
            <a:r>
              <a:rPr lang="en-US" dirty="0">
                <a:solidFill>
                  <a:schemeClr val="tx1">
                    <a:lumMod val="75000"/>
                    <a:lumOff val="25000"/>
                  </a:schemeClr>
                </a:solidFill>
              </a:rPr>
              <a:t>Spend a majority of your time trying to inspire employees who are unhappy or are low performers.</a:t>
            </a:r>
          </a:p>
          <a:p>
            <a:pPr marL="228600" indent="-228600">
              <a:lnSpc>
                <a:spcPts val="1640"/>
              </a:lnSpc>
              <a:buFont typeface="+mj-lt"/>
              <a:buAutoNum type="arabicPeriod"/>
            </a:pPr>
            <a:r>
              <a:rPr lang="en-US" dirty="0">
                <a:solidFill>
                  <a:schemeClr val="tx1">
                    <a:lumMod val="75000"/>
                    <a:lumOff val="25000"/>
                  </a:schemeClr>
                </a:solidFill>
              </a:rPr>
              <a:t>Avoid taking responsibility for your mistakes and certainly don’t fess up to your team about it.</a:t>
            </a:r>
          </a:p>
          <a:p>
            <a:pPr marL="228600" indent="-228600">
              <a:lnSpc>
                <a:spcPts val="1640"/>
              </a:lnSpc>
              <a:buFont typeface="+mj-lt"/>
              <a:buAutoNum type="arabicPeriod"/>
            </a:pPr>
            <a:r>
              <a:rPr lang="en-US" dirty="0">
                <a:solidFill>
                  <a:schemeClr val="tx1">
                    <a:lumMod val="75000"/>
                    <a:lumOff val="25000"/>
                  </a:schemeClr>
                </a:solidFill>
              </a:rPr>
              <a:t>Don’t stick up for your team in management meetings.</a:t>
            </a:r>
          </a:p>
          <a:p>
            <a:pPr marL="228600" indent="-228600">
              <a:lnSpc>
                <a:spcPts val="1640"/>
              </a:lnSpc>
              <a:buFont typeface="+mj-lt"/>
              <a:buAutoNum type="arabicPeriod"/>
            </a:pPr>
            <a:r>
              <a:rPr lang="en-US" dirty="0">
                <a:solidFill>
                  <a:schemeClr val="tx1">
                    <a:lumMod val="75000"/>
                    <a:lumOff val="25000"/>
                  </a:schemeClr>
                </a:solidFill>
              </a:rPr>
              <a:t>Let employees that work for you (who are angry they weren’t chosen for the management position) intimidate you.</a:t>
            </a:r>
          </a:p>
          <a:p>
            <a:pPr marL="228600" indent="-228600">
              <a:lnSpc>
                <a:spcPts val="1640"/>
              </a:lnSpc>
              <a:buFont typeface="+mj-lt"/>
              <a:buAutoNum type="arabicPeriod"/>
            </a:pPr>
            <a:r>
              <a:rPr lang="en-US" dirty="0">
                <a:solidFill>
                  <a:schemeClr val="tx1">
                    <a:lumMod val="75000"/>
                    <a:lumOff val="25000"/>
                  </a:schemeClr>
                </a:solidFill>
              </a:rPr>
              <a:t>Never ask your employees what they need from you or share what you need from them to create a successful, effective working relationship.</a:t>
            </a:r>
          </a:p>
        </p:txBody>
      </p:sp>
      <p:sp>
        <p:nvSpPr>
          <p:cNvPr id="4" name="Title 3">
            <a:extLst>
              <a:ext uri="{FF2B5EF4-FFF2-40B4-BE49-F238E27FC236}">
                <a16:creationId xmlns:a16="http://schemas.microsoft.com/office/drawing/2014/main" id="{C1B5267D-1887-C545-941D-73AE60A715A7}"/>
              </a:ext>
            </a:extLst>
          </p:cNvPr>
          <p:cNvSpPr>
            <a:spLocks noGrp="1"/>
          </p:cNvSpPr>
          <p:nvPr>
            <p:ph type="title"/>
          </p:nvPr>
        </p:nvSpPr>
        <p:spPr/>
        <p:txBody>
          <a:bodyPr/>
          <a:lstStyle/>
          <a:p>
            <a:r>
              <a:rPr lang="en-US" dirty="0"/>
              <a:t>14 NEW MANAGER MISTAKES AND HOW TO AVOID THEM</a:t>
            </a:r>
          </a:p>
        </p:txBody>
      </p:sp>
      <p:sp>
        <p:nvSpPr>
          <p:cNvPr id="5" name="Slide Number Placeholder 4">
            <a:extLst>
              <a:ext uri="{FF2B5EF4-FFF2-40B4-BE49-F238E27FC236}">
                <a16:creationId xmlns:a16="http://schemas.microsoft.com/office/drawing/2014/main" id="{13775F3E-E441-3A48-AE4F-A5B3F26FC08E}"/>
              </a:ext>
            </a:extLst>
          </p:cNvPr>
          <p:cNvSpPr>
            <a:spLocks noGrp="1"/>
          </p:cNvSpPr>
          <p:nvPr>
            <p:ph type="sldNum" sz="quarter" idx="12"/>
          </p:nvPr>
        </p:nvSpPr>
        <p:spPr/>
        <p:txBody>
          <a:bodyPr/>
          <a:lstStyle/>
          <a:p>
            <a:fld id="{18284411-F125-4587-9CA9-8BD0BF670922}" type="slidenum">
              <a:rPr lang="en-US" smtClean="0"/>
              <a:pPr/>
              <a:t>3</a:t>
            </a:fld>
            <a:endParaRPr lang="en-US" dirty="0"/>
          </a:p>
        </p:txBody>
      </p:sp>
    </p:spTree>
    <p:extLst>
      <p:ext uri="{BB962C8B-B14F-4D97-AF65-F5344CB8AC3E}">
        <p14:creationId xmlns:p14="http://schemas.microsoft.com/office/powerpoint/2010/main" val="2967849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B3E9F0-99CE-A947-B613-018D5337FC9E}"/>
              </a:ext>
            </a:extLst>
          </p:cNvPr>
          <p:cNvSpPr>
            <a:spLocks noGrp="1"/>
          </p:cNvSpPr>
          <p:nvPr>
            <p:ph type="title"/>
          </p:nvPr>
        </p:nvSpPr>
        <p:spPr/>
        <p:txBody>
          <a:bodyPr/>
          <a:lstStyle/>
          <a:p>
            <a:r>
              <a:rPr lang="en-US" dirty="0"/>
              <a:t>MANAGEMENT COMPETENCIES AND ROLES</a:t>
            </a:r>
          </a:p>
        </p:txBody>
      </p:sp>
      <p:sp>
        <p:nvSpPr>
          <p:cNvPr id="5" name="Slide Number Placeholder 4">
            <a:extLst>
              <a:ext uri="{FF2B5EF4-FFF2-40B4-BE49-F238E27FC236}">
                <a16:creationId xmlns:a16="http://schemas.microsoft.com/office/drawing/2014/main" id="{569D54D1-E073-1848-8284-34374C9391CD}"/>
              </a:ext>
            </a:extLst>
          </p:cNvPr>
          <p:cNvSpPr>
            <a:spLocks noGrp="1"/>
          </p:cNvSpPr>
          <p:nvPr>
            <p:ph type="sldNum" sz="quarter" idx="12"/>
          </p:nvPr>
        </p:nvSpPr>
        <p:spPr/>
        <p:txBody>
          <a:bodyPr/>
          <a:lstStyle/>
          <a:p>
            <a:fld id="{18284411-F125-4587-9CA9-8BD0BF670922}" type="slidenum">
              <a:rPr lang="en-US" smtClean="0"/>
              <a:pPr/>
              <a:t>4</a:t>
            </a:fld>
            <a:endParaRPr lang="en-US" dirty="0"/>
          </a:p>
        </p:txBody>
      </p:sp>
      <p:sp>
        <p:nvSpPr>
          <p:cNvPr id="6" name="Content Placeholder 2">
            <a:extLst>
              <a:ext uri="{FF2B5EF4-FFF2-40B4-BE49-F238E27FC236}">
                <a16:creationId xmlns:a16="http://schemas.microsoft.com/office/drawing/2014/main" id="{43C5B3DC-4515-F240-BF1A-DC843D97E972}"/>
              </a:ext>
            </a:extLst>
          </p:cNvPr>
          <p:cNvSpPr>
            <a:spLocks noGrp="1"/>
          </p:cNvSpPr>
          <p:nvPr>
            <p:ph idx="10"/>
          </p:nvPr>
        </p:nvSpPr>
        <p:spPr>
          <a:xfrm>
            <a:off x="457200" y="2468880"/>
            <a:ext cx="4073857" cy="2477874"/>
          </a:xfrm>
        </p:spPr>
        <p:txBody>
          <a:bodyPr/>
          <a:lstStyle/>
          <a:p>
            <a:pPr marL="0" indent="0">
              <a:buNone/>
            </a:pPr>
            <a:r>
              <a:rPr lang="en-US" sz="1600" b="1" dirty="0">
                <a:solidFill>
                  <a:schemeClr val="accent1"/>
                </a:solidFill>
              </a:rPr>
              <a:t>SMALL GROUP ACTIVITY</a:t>
            </a:r>
          </a:p>
          <a:p>
            <a:pPr marL="0" indent="0">
              <a:buNone/>
            </a:pPr>
            <a:endParaRPr lang="en-US" dirty="0"/>
          </a:p>
          <a:p>
            <a:pPr marL="342900" indent="-342900">
              <a:lnSpc>
                <a:spcPct val="100000"/>
              </a:lnSpc>
              <a:buFont typeface="+mj-lt"/>
              <a:buAutoNum type="arabicPeriod"/>
            </a:pPr>
            <a:r>
              <a:rPr lang="en-US" dirty="0">
                <a:solidFill>
                  <a:schemeClr val="tx1">
                    <a:lumMod val="75000"/>
                    <a:lumOff val="25000"/>
                  </a:schemeClr>
                </a:solidFill>
                <a:ea typeface="Open Sans Light" panose="020B0306030504020204" pitchFamily="34" charset="0"/>
                <a:cs typeface="Open Sans Light" panose="020B0306030504020204" pitchFamily="34" charset="0"/>
              </a:rPr>
              <a:t>How would you define each management role or competency listed below? What activities might this role include?</a:t>
            </a:r>
          </a:p>
          <a:p>
            <a:pPr marL="342900" indent="-342900">
              <a:lnSpc>
                <a:spcPct val="100000"/>
              </a:lnSpc>
              <a:buFont typeface="+mj-lt"/>
              <a:buAutoNum type="arabicPeriod"/>
            </a:pPr>
            <a:r>
              <a:rPr lang="en-US" dirty="0">
                <a:solidFill>
                  <a:schemeClr val="tx1">
                    <a:lumMod val="75000"/>
                    <a:lumOff val="25000"/>
                  </a:schemeClr>
                </a:solidFill>
                <a:ea typeface="Open Sans Light" panose="020B0306030504020204" pitchFamily="34" charset="0"/>
                <a:cs typeface="Open Sans Light" panose="020B0306030504020204" pitchFamily="34" charset="0"/>
              </a:rPr>
              <a:t>What are the responsibilities of the new manager in this area?</a:t>
            </a:r>
          </a:p>
          <a:p>
            <a:pPr marL="342900" indent="-342900">
              <a:lnSpc>
                <a:spcPct val="100000"/>
              </a:lnSpc>
              <a:buFont typeface="+mj-lt"/>
              <a:buAutoNum type="arabicPeriod"/>
            </a:pPr>
            <a:r>
              <a:rPr lang="en-US" dirty="0">
                <a:solidFill>
                  <a:schemeClr val="tx1">
                    <a:lumMod val="75000"/>
                    <a:lumOff val="25000"/>
                  </a:schemeClr>
                </a:solidFill>
                <a:ea typeface="Open Sans Light" panose="020B0306030504020204" pitchFamily="34" charset="0"/>
                <a:cs typeface="Open Sans Light" panose="020B0306030504020204" pitchFamily="34" charset="0"/>
              </a:rPr>
              <a:t>How would you know if you were successful in this area?</a:t>
            </a:r>
          </a:p>
        </p:txBody>
      </p:sp>
      <p:sp>
        <p:nvSpPr>
          <p:cNvPr id="7" name="Rectangle 6">
            <a:extLst>
              <a:ext uri="{FF2B5EF4-FFF2-40B4-BE49-F238E27FC236}">
                <a16:creationId xmlns:a16="http://schemas.microsoft.com/office/drawing/2014/main" id="{9E31111F-CF21-354C-A5CA-059652AD5C6F}"/>
              </a:ext>
            </a:extLst>
          </p:cNvPr>
          <p:cNvSpPr/>
          <p:nvPr/>
        </p:nvSpPr>
        <p:spPr>
          <a:xfrm>
            <a:off x="4531057" y="2534416"/>
            <a:ext cx="2949035" cy="2092176"/>
          </a:xfrm>
          <a:prstGeom prst="rect">
            <a:avLst/>
          </a:prstGeom>
          <a:solidFill>
            <a:schemeClr val="bg1">
              <a:lumMod val="50000"/>
            </a:schemeClr>
          </a:solidFill>
        </p:spPr>
        <p:txBody>
          <a:bodyPr wrap="square" lIns="274320" rIns="274320" anchor="ctr" anchorCtr="0">
            <a:noAutofit/>
          </a:bodyPr>
          <a:lstStyle/>
          <a:p>
            <a:pPr algn="ctr"/>
            <a:r>
              <a:rPr lang="en-US" dirty="0">
                <a:solidFill>
                  <a:schemeClr val="bg1"/>
                </a:solidFill>
                <a:latin typeface="Arial" panose="020B0604020202020204" pitchFamily="34" charset="0"/>
                <a:cs typeface="Arial" panose="020B0604020202020204" pitchFamily="34" charset="0"/>
              </a:rPr>
              <a:t>“Management is doing things right; leadership is doing the right things”. </a:t>
            </a:r>
          </a:p>
          <a:p>
            <a:pPr algn="ct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 Peter F. Drucker</a:t>
            </a:r>
          </a:p>
        </p:txBody>
      </p:sp>
      <p:graphicFrame>
        <p:nvGraphicFramePr>
          <p:cNvPr id="8" name="Table 7">
            <a:extLst>
              <a:ext uri="{FF2B5EF4-FFF2-40B4-BE49-F238E27FC236}">
                <a16:creationId xmlns:a16="http://schemas.microsoft.com/office/drawing/2014/main" id="{812EA294-3156-6549-B60D-62E6584A2A85}"/>
              </a:ext>
            </a:extLst>
          </p:cNvPr>
          <p:cNvGraphicFramePr>
            <a:graphicFrameLocks noGrp="1"/>
          </p:cNvGraphicFramePr>
          <p:nvPr>
            <p:extLst>
              <p:ext uri="{D42A27DB-BD31-4B8C-83A1-F6EECF244321}">
                <p14:modId xmlns:p14="http://schemas.microsoft.com/office/powerpoint/2010/main" val="1204736653"/>
              </p:ext>
            </p:extLst>
          </p:nvPr>
        </p:nvGraphicFramePr>
        <p:xfrm>
          <a:off x="457197" y="5177094"/>
          <a:ext cx="6711043" cy="1780533"/>
        </p:xfrm>
        <a:graphic>
          <a:graphicData uri="http://schemas.openxmlformats.org/drawingml/2006/table">
            <a:tbl>
              <a:tblPr>
                <a:tableStyleId>{D7AC3CCA-C797-4891-BE02-D94E43425B78}</a:tableStyleId>
              </a:tblPr>
              <a:tblGrid>
                <a:gridCol w="2108582">
                  <a:extLst>
                    <a:ext uri="{9D8B030D-6E8A-4147-A177-3AD203B41FA5}">
                      <a16:colId xmlns:a16="http://schemas.microsoft.com/office/drawing/2014/main" val="1994633566"/>
                    </a:ext>
                  </a:extLst>
                </a:gridCol>
                <a:gridCol w="4602461">
                  <a:extLst>
                    <a:ext uri="{9D8B030D-6E8A-4147-A177-3AD203B41FA5}">
                      <a16:colId xmlns:a16="http://schemas.microsoft.com/office/drawing/2014/main" val="1019969608"/>
                    </a:ext>
                  </a:extLst>
                </a:gridCol>
              </a:tblGrid>
              <a:tr h="500373">
                <a:tc>
                  <a:txBody>
                    <a:bodyPr/>
                    <a:lstStyle/>
                    <a:p>
                      <a:r>
                        <a:rPr lang="en-US" sz="1200" i="1" dirty="0">
                          <a:latin typeface="Arial" panose="020B0604020202020204" pitchFamily="34" charset="0"/>
                          <a:cs typeface="Arial" panose="020B0604020202020204" pitchFamily="34" charset="0"/>
                        </a:rPr>
                        <a:t>Definition/Activities: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r h="296986">
                <a:tc>
                  <a:txBody>
                    <a:bodyPr/>
                    <a:lstStyle/>
                    <a:p>
                      <a:r>
                        <a:rPr lang="en-US" sz="1200" i="1" dirty="0">
                          <a:latin typeface="Arial" panose="020B0604020202020204" pitchFamily="34" charset="0"/>
                          <a:cs typeface="Arial" panose="020B0604020202020204" pitchFamily="34" charset="0"/>
                        </a:rPr>
                        <a:t>Responsibilities in this area: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0584768"/>
                  </a:ext>
                </a:extLst>
              </a:tr>
              <a:tr h="296986">
                <a:tc>
                  <a:txBody>
                    <a:bodyPr/>
                    <a:lstStyle/>
                    <a:p>
                      <a:r>
                        <a:rPr lang="en-US" sz="1200" i="1" dirty="0">
                          <a:latin typeface="Arial" panose="020B0604020202020204" pitchFamily="34" charset="0"/>
                          <a:cs typeface="Arial" panose="020B0604020202020204" pitchFamily="34" charset="0"/>
                        </a:rPr>
                        <a:t>Success measures: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9916629"/>
                  </a:ext>
                </a:extLst>
              </a:tr>
            </a:tbl>
          </a:graphicData>
        </a:graphic>
      </p:graphicFrame>
      <p:sp>
        <p:nvSpPr>
          <p:cNvPr id="9" name="Rectangle 8">
            <a:extLst>
              <a:ext uri="{FF2B5EF4-FFF2-40B4-BE49-F238E27FC236}">
                <a16:creationId xmlns:a16="http://schemas.microsoft.com/office/drawing/2014/main" id="{13B917AC-11B0-C249-A858-CB54BF10E9B1}"/>
              </a:ext>
            </a:extLst>
          </p:cNvPr>
          <p:cNvSpPr/>
          <p:nvPr/>
        </p:nvSpPr>
        <p:spPr>
          <a:xfrm>
            <a:off x="457200" y="4853781"/>
            <a:ext cx="748923"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Planner</a:t>
            </a:r>
          </a:p>
        </p:txBody>
      </p:sp>
      <p:graphicFrame>
        <p:nvGraphicFramePr>
          <p:cNvPr id="10" name="Table 9">
            <a:extLst>
              <a:ext uri="{FF2B5EF4-FFF2-40B4-BE49-F238E27FC236}">
                <a16:creationId xmlns:a16="http://schemas.microsoft.com/office/drawing/2014/main" id="{467E078D-78BC-104A-8531-298B09BACAFA}"/>
              </a:ext>
            </a:extLst>
          </p:cNvPr>
          <p:cNvGraphicFramePr>
            <a:graphicFrameLocks noGrp="1"/>
          </p:cNvGraphicFramePr>
          <p:nvPr>
            <p:extLst>
              <p:ext uri="{D42A27DB-BD31-4B8C-83A1-F6EECF244321}">
                <p14:modId xmlns:p14="http://schemas.microsoft.com/office/powerpoint/2010/main" val="2005465083"/>
              </p:ext>
            </p:extLst>
          </p:nvPr>
        </p:nvGraphicFramePr>
        <p:xfrm>
          <a:off x="473119" y="7322067"/>
          <a:ext cx="6711043" cy="1780533"/>
        </p:xfrm>
        <a:graphic>
          <a:graphicData uri="http://schemas.openxmlformats.org/drawingml/2006/table">
            <a:tbl>
              <a:tblPr>
                <a:tableStyleId>{D7AC3CCA-C797-4891-BE02-D94E43425B78}</a:tableStyleId>
              </a:tblPr>
              <a:tblGrid>
                <a:gridCol w="2108582">
                  <a:extLst>
                    <a:ext uri="{9D8B030D-6E8A-4147-A177-3AD203B41FA5}">
                      <a16:colId xmlns:a16="http://schemas.microsoft.com/office/drawing/2014/main" val="1994633566"/>
                    </a:ext>
                  </a:extLst>
                </a:gridCol>
                <a:gridCol w="4602461">
                  <a:extLst>
                    <a:ext uri="{9D8B030D-6E8A-4147-A177-3AD203B41FA5}">
                      <a16:colId xmlns:a16="http://schemas.microsoft.com/office/drawing/2014/main" val="1019969608"/>
                    </a:ext>
                  </a:extLst>
                </a:gridCol>
              </a:tblGrid>
              <a:tr h="500373">
                <a:tc>
                  <a:txBody>
                    <a:bodyPr/>
                    <a:lstStyle/>
                    <a:p>
                      <a:r>
                        <a:rPr lang="en-US" sz="1200" i="1" dirty="0">
                          <a:latin typeface="Arial" panose="020B0604020202020204" pitchFamily="34" charset="0"/>
                          <a:cs typeface="Arial" panose="020B0604020202020204" pitchFamily="34" charset="0"/>
                        </a:rPr>
                        <a:t>Definition/Activities: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r h="296986">
                <a:tc>
                  <a:txBody>
                    <a:bodyPr/>
                    <a:lstStyle/>
                    <a:p>
                      <a:r>
                        <a:rPr lang="en-US" sz="1200" i="1" dirty="0">
                          <a:latin typeface="Arial" panose="020B0604020202020204" pitchFamily="34" charset="0"/>
                          <a:cs typeface="Arial" panose="020B0604020202020204" pitchFamily="34" charset="0"/>
                        </a:rPr>
                        <a:t>Responsibilities in this area: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0584768"/>
                  </a:ext>
                </a:extLst>
              </a:tr>
              <a:tr h="296986">
                <a:tc>
                  <a:txBody>
                    <a:bodyPr/>
                    <a:lstStyle/>
                    <a:p>
                      <a:r>
                        <a:rPr lang="en-US" sz="1200" i="1" dirty="0">
                          <a:latin typeface="Arial" panose="020B0604020202020204" pitchFamily="34" charset="0"/>
                          <a:cs typeface="Arial" panose="020B0604020202020204" pitchFamily="34" charset="0"/>
                        </a:rPr>
                        <a:t>Success measures: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9916629"/>
                  </a:ext>
                </a:extLst>
              </a:tr>
            </a:tbl>
          </a:graphicData>
        </a:graphic>
      </p:graphicFrame>
      <p:sp>
        <p:nvSpPr>
          <p:cNvPr id="11" name="Rectangle 10">
            <a:extLst>
              <a:ext uri="{FF2B5EF4-FFF2-40B4-BE49-F238E27FC236}">
                <a16:creationId xmlns:a16="http://schemas.microsoft.com/office/drawing/2014/main" id="{5D86AF97-84BA-C542-9B3D-BA13E2695A6C}"/>
              </a:ext>
            </a:extLst>
          </p:cNvPr>
          <p:cNvSpPr/>
          <p:nvPr/>
        </p:nvSpPr>
        <p:spPr>
          <a:xfrm>
            <a:off x="473122" y="6998754"/>
            <a:ext cx="1192955" cy="461665"/>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Administrator</a:t>
            </a:r>
          </a:p>
          <a:p>
            <a:endParaRPr lang="en-US" sz="1200" b="1" dirty="0">
              <a:solidFill>
                <a:schemeClr val="accent1"/>
              </a:solidFill>
              <a:latin typeface="Arial" panose="020B0604020202020204" pitchFamily="34" charset="0"/>
              <a:cs typeface="Arial" panose="020B0604020202020204" pitchFamily="34" charset="0"/>
            </a:endParaRPr>
          </a:p>
        </p:txBody>
      </p:sp>
      <p:sp>
        <p:nvSpPr>
          <p:cNvPr id="13" name="Picture Placeholder 1">
            <a:extLst>
              <a:ext uri="{FF2B5EF4-FFF2-40B4-BE49-F238E27FC236}">
                <a16:creationId xmlns:a16="http://schemas.microsoft.com/office/drawing/2014/main" id="{6DD021C4-722D-0F43-A3A4-C954ADC9DC71}"/>
              </a:ext>
            </a:extLst>
          </p:cNvPr>
          <p:cNvSpPr>
            <a:spLocks noGrp="1"/>
          </p:cNvSpPr>
          <p:nvPr>
            <p:ph type="pic" idx="1"/>
          </p:nvPr>
        </p:nvSpPr>
        <p:spPr>
          <a:xfrm>
            <a:off x="0" y="343325"/>
            <a:ext cx="3886200" cy="1942675"/>
          </a:xfrm>
          <a:blipFill>
            <a:blip r:embed="rId2"/>
            <a:srcRect/>
            <a:stretch>
              <a:fillRect l="-698" t="-27245" r="-737" b="-8049"/>
            </a:stretch>
          </a:blipFill>
        </p:spPr>
      </p:sp>
    </p:spTree>
    <p:extLst>
      <p:ext uri="{BB962C8B-B14F-4D97-AF65-F5344CB8AC3E}">
        <p14:creationId xmlns:p14="http://schemas.microsoft.com/office/powerpoint/2010/main" val="107904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19EE611-86CA-4A45-BF3E-71AC9E010076}"/>
              </a:ext>
            </a:extLst>
          </p:cNvPr>
          <p:cNvSpPr>
            <a:spLocks noGrp="1"/>
          </p:cNvSpPr>
          <p:nvPr>
            <p:ph type="pic" idx="1"/>
          </p:nvPr>
        </p:nvSpPr>
        <p:spPr>
          <a:xfrm>
            <a:off x="3886200" y="343325"/>
            <a:ext cx="3886200" cy="1942675"/>
          </a:xfrm>
          <a:blipFill>
            <a:blip r:embed="rId2"/>
            <a:srcRect/>
            <a:stretch>
              <a:fillRect l="-698" t="-27245" r="-737" b="-8049"/>
            </a:stretch>
          </a:blipFill>
        </p:spPr>
      </p:sp>
      <p:sp>
        <p:nvSpPr>
          <p:cNvPr id="4" name="Title 3">
            <a:extLst>
              <a:ext uri="{FF2B5EF4-FFF2-40B4-BE49-F238E27FC236}">
                <a16:creationId xmlns:a16="http://schemas.microsoft.com/office/drawing/2014/main" id="{5B67F67B-9840-F74D-8ED2-C70BA8C99EDF}"/>
              </a:ext>
            </a:extLst>
          </p:cNvPr>
          <p:cNvSpPr>
            <a:spLocks noGrp="1"/>
          </p:cNvSpPr>
          <p:nvPr>
            <p:ph type="title"/>
          </p:nvPr>
        </p:nvSpPr>
        <p:spPr/>
        <p:txBody>
          <a:bodyPr/>
          <a:lstStyle/>
          <a:p>
            <a:r>
              <a:rPr lang="en-US" dirty="0"/>
              <a:t>MANAGEMENT COMPETENCIES AND ROLES</a:t>
            </a:r>
          </a:p>
        </p:txBody>
      </p:sp>
      <p:sp>
        <p:nvSpPr>
          <p:cNvPr id="5" name="Slide Number Placeholder 4">
            <a:extLst>
              <a:ext uri="{FF2B5EF4-FFF2-40B4-BE49-F238E27FC236}">
                <a16:creationId xmlns:a16="http://schemas.microsoft.com/office/drawing/2014/main" id="{B7E71B7A-1A1F-8A4A-93F2-51FA35D07F6B}"/>
              </a:ext>
            </a:extLst>
          </p:cNvPr>
          <p:cNvSpPr>
            <a:spLocks noGrp="1"/>
          </p:cNvSpPr>
          <p:nvPr>
            <p:ph type="sldNum" sz="quarter" idx="12"/>
          </p:nvPr>
        </p:nvSpPr>
        <p:spPr/>
        <p:txBody>
          <a:bodyPr/>
          <a:lstStyle/>
          <a:p>
            <a:fld id="{18284411-F125-4587-9CA9-8BD0BF670922}" type="slidenum">
              <a:rPr lang="en-US" smtClean="0"/>
              <a:pPr/>
              <a:t>5</a:t>
            </a:fld>
            <a:endParaRPr lang="en-US" dirty="0"/>
          </a:p>
        </p:txBody>
      </p:sp>
      <p:graphicFrame>
        <p:nvGraphicFramePr>
          <p:cNvPr id="7" name="Table 6">
            <a:extLst>
              <a:ext uri="{FF2B5EF4-FFF2-40B4-BE49-F238E27FC236}">
                <a16:creationId xmlns:a16="http://schemas.microsoft.com/office/drawing/2014/main" id="{6BA002EC-B48A-9649-9BB3-5B199DC664D7}"/>
              </a:ext>
            </a:extLst>
          </p:cNvPr>
          <p:cNvGraphicFramePr>
            <a:graphicFrameLocks noGrp="1"/>
          </p:cNvGraphicFramePr>
          <p:nvPr>
            <p:extLst>
              <p:ext uri="{D42A27DB-BD31-4B8C-83A1-F6EECF244321}">
                <p14:modId xmlns:p14="http://schemas.microsoft.com/office/powerpoint/2010/main" val="3606799358"/>
              </p:ext>
            </p:extLst>
          </p:nvPr>
        </p:nvGraphicFramePr>
        <p:xfrm>
          <a:off x="457197" y="2911566"/>
          <a:ext cx="6711043" cy="1780533"/>
        </p:xfrm>
        <a:graphic>
          <a:graphicData uri="http://schemas.openxmlformats.org/drawingml/2006/table">
            <a:tbl>
              <a:tblPr>
                <a:tableStyleId>{D7AC3CCA-C797-4891-BE02-D94E43425B78}</a:tableStyleId>
              </a:tblPr>
              <a:tblGrid>
                <a:gridCol w="2108582">
                  <a:extLst>
                    <a:ext uri="{9D8B030D-6E8A-4147-A177-3AD203B41FA5}">
                      <a16:colId xmlns:a16="http://schemas.microsoft.com/office/drawing/2014/main" val="1994633566"/>
                    </a:ext>
                  </a:extLst>
                </a:gridCol>
                <a:gridCol w="4602461">
                  <a:extLst>
                    <a:ext uri="{9D8B030D-6E8A-4147-A177-3AD203B41FA5}">
                      <a16:colId xmlns:a16="http://schemas.microsoft.com/office/drawing/2014/main" val="1019969608"/>
                    </a:ext>
                  </a:extLst>
                </a:gridCol>
              </a:tblGrid>
              <a:tr h="500373">
                <a:tc>
                  <a:txBody>
                    <a:bodyPr/>
                    <a:lstStyle/>
                    <a:p>
                      <a:r>
                        <a:rPr lang="en-US" sz="1200" i="1" dirty="0">
                          <a:latin typeface="Arial" panose="020B0604020202020204" pitchFamily="34" charset="0"/>
                          <a:cs typeface="Arial" panose="020B0604020202020204" pitchFamily="34" charset="0"/>
                        </a:rPr>
                        <a:t>Definition/Activities: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r h="296986">
                <a:tc>
                  <a:txBody>
                    <a:bodyPr/>
                    <a:lstStyle/>
                    <a:p>
                      <a:r>
                        <a:rPr lang="en-US" sz="1200" i="1" dirty="0">
                          <a:latin typeface="Arial" panose="020B0604020202020204" pitchFamily="34" charset="0"/>
                          <a:cs typeface="Arial" panose="020B0604020202020204" pitchFamily="34" charset="0"/>
                        </a:rPr>
                        <a:t>Responsibilities in this area: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0584768"/>
                  </a:ext>
                </a:extLst>
              </a:tr>
              <a:tr h="296986">
                <a:tc>
                  <a:txBody>
                    <a:bodyPr/>
                    <a:lstStyle/>
                    <a:p>
                      <a:r>
                        <a:rPr lang="en-US" sz="1200" i="1" dirty="0">
                          <a:latin typeface="Arial" panose="020B0604020202020204" pitchFamily="34" charset="0"/>
                          <a:cs typeface="Arial" panose="020B0604020202020204" pitchFamily="34" charset="0"/>
                        </a:rPr>
                        <a:t>Success measures: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9916629"/>
                  </a:ext>
                </a:extLst>
              </a:tr>
            </a:tbl>
          </a:graphicData>
        </a:graphic>
      </p:graphicFrame>
      <p:sp>
        <p:nvSpPr>
          <p:cNvPr id="8" name="Rectangle 7">
            <a:extLst>
              <a:ext uri="{FF2B5EF4-FFF2-40B4-BE49-F238E27FC236}">
                <a16:creationId xmlns:a16="http://schemas.microsoft.com/office/drawing/2014/main" id="{06A32AAC-7AAF-6F4E-B672-5AF855919A77}"/>
              </a:ext>
            </a:extLst>
          </p:cNvPr>
          <p:cNvSpPr/>
          <p:nvPr/>
        </p:nvSpPr>
        <p:spPr>
          <a:xfrm>
            <a:off x="457200" y="2588253"/>
            <a:ext cx="1683474"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Relationship Builder</a:t>
            </a:r>
          </a:p>
        </p:txBody>
      </p:sp>
      <p:graphicFrame>
        <p:nvGraphicFramePr>
          <p:cNvPr id="11" name="Table 10">
            <a:extLst>
              <a:ext uri="{FF2B5EF4-FFF2-40B4-BE49-F238E27FC236}">
                <a16:creationId xmlns:a16="http://schemas.microsoft.com/office/drawing/2014/main" id="{D9FD8D49-D891-D745-BF4F-1C13F8E2E33A}"/>
              </a:ext>
            </a:extLst>
          </p:cNvPr>
          <p:cNvGraphicFramePr>
            <a:graphicFrameLocks noGrp="1"/>
          </p:cNvGraphicFramePr>
          <p:nvPr>
            <p:extLst>
              <p:ext uri="{D42A27DB-BD31-4B8C-83A1-F6EECF244321}">
                <p14:modId xmlns:p14="http://schemas.microsoft.com/office/powerpoint/2010/main" val="813306270"/>
              </p:ext>
            </p:extLst>
          </p:nvPr>
        </p:nvGraphicFramePr>
        <p:xfrm>
          <a:off x="473119" y="5056539"/>
          <a:ext cx="6711043" cy="1780533"/>
        </p:xfrm>
        <a:graphic>
          <a:graphicData uri="http://schemas.openxmlformats.org/drawingml/2006/table">
            <a:tbl>
              <a:tblPr>
                <a:tableStyleId>{D7AC3CCA-C797-4891-BE02-D94E43425B78}</a:tableStyleId>
              </a:tblPr>
              <a:tblGrid>
                <a:gridCol w="2108582">
                  <a:extLst>
                    <a:ext uri="{9D8B030D-6E8A-4147-A177-3AD203B41FA5}">
                      <a16:colId xmlns:a16="http://schemas.microsoft.com/office/drawing/2014/main" val="1994633566"/>
                    </a:ext>
                  </a:extLst>
                </a:gridCol>
                <a:gridCol w="4602461">
                  <a:extLst>
                    <a:ext uri="{9D8B030D-6E8A-4147-A177-3AD203B41FA5}">
                      <a16:colId xmlns:a16="http://schemas.microsoft.com/office/drawing/2014/main" val="1019969608"/>
                    </a:ext>
                  </a:extLst>
                </a:gridCol>
              </a:tblGrid>
              <a:tr h="500373">
                <a:tc>
                  <a:txBody>
                    <a:bodyPr/>
                    <a:lstStyle/>
                    <a:p>
                      <a:r>
                        <a:rPr lang="en-US" sz="1200" i="1" dirty="0">
                          <a:latin typeface="Arial" panose="020B0604020202020204" pitchFamily="34" charset="0"/>
                          <a:cs typeface="Arial" panose="020B0604020202020204" pitchFamily="34" charset="0"/>
                        </a:rPr>
                        <a:t>Definition/Activities: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r h="296986">
                <a:tc>
                  <a:txBody>
                    <a:bodyPr/>
                    <a:lstStyle/>
                    <a:p>
                      <a:r>
                        <a:rPr lang="en-US" sz="1200" i="1" dirty="0">
                          <a:latin typeface="Arial" panose="020B0604020202020204" pitchFamily="34" charset="0"/>
                          <a:cs typeface="Arial" panose="020B0604020202020204" pitchFamily="34" charset="0"/>
                        </a:rPr>
                        <a:t>Responsibilities in this area: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0584768"/>
                  </a:ext>
                </a:extLst>
              </a:tr>
              <a:tr h="296986">
                <a:tc>
                  <a:txBody>
                    <a:bodyPr/>
                    <a:lstStyle/>
                    <a:p>
                      <a:r>
                        <a:rPr lang="en-US" sz="1200" i="1" dirty="0">
                          <a:latin typeface="Arial" panose="020B0604020202020204" pitchFamily="34" charset="0"/>
                          <a:cs typeface="Arial" panose="020B0604020202020204" pitchFamily="34" charset="0"/>
                        </a:rPr>
                        <a:t>Success measures: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9916629"/>
                  </a:ext>
                </a:extLst>
              </a:tr>
            </a:tbl>
          </a:graphicData>
        </a:graphic>
      </p:graphicFrame>
      <p:sp>
        <p:nvSpPr>
          <p:cNvPr id="12" name="Rectangle 11">
            <a:extLst>
              <a:ext uri="{FF2B5EF4-FFF2-40B4-BE49-F238E27FC236}">
                <a16:creationId xmlns:a16="http://schemas.microsoft.com/office/drawing/2014/main" id="{9FBD7C97-9202-724B-B4B7-CCE06F38E188}"/>
              </a:ext>
            </a:extLst>
          </p:cNvPr>
          <p:cNvSpPr/>
          <p:nvPr/>
        </p:nvSpPr>
        <p:spPr>
          <a:xfrm>
            <a:off x="473122" y="4733226"/>
            <a:ext cx="1225015"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Results Driver</a:t>
            </a:r>
          </a:p>
        </p:txBody>
      </p:sp>
    </p:spTree>
    <p:extLst>
      <p:ext uri="{BB962C8B-B14F-4D97-AF65-F5344CB8AC3E}">
        <p14:creationId xmlns:p14="http://schemas.microsoft.com/office/powerpoint/2010/main" val="296061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41CDF09-D637-E946-91C3-41EB68842AFC}"/>
              </a:ext>
            </a:extLst>
          </p:cNvPr>
          <p:cNvSpPr>
            <a:spLocks noGrp="1"/>
          </p:cNvSpPr>
          <p:nvPr>
            <p:ph idx="10"/>
          </p:nvPr>
        </p:nvSpPr>
        <p:spPr>
          <a:xfrm>
            <a:off x="457200" y="2468880"/>
            <a:ext cx="6858000" cy="1803317"/>
          </a:xfrm>
        </p:spPr>
        <p:txBody>
          <a:bodyPr/>
          <a:lstStyle/>
          <a:p>
            <a:pPr marL="0" indent="0">
              <a:lnSpc>
                <a:spcPct val="100000"/>
              </a:lnSpc>
              <a:buNone/>
            </a:pPr>
            <a:r>
              <a:rPr lang="en-US" b="1" dirty="0"/>
              <a:t>Planner Defined: </a:t>
            </a:r>
            <a:r>
              <a:rPr lang="en-US" dirty="0"/>
              <a:t>The Planner role is about having a vision about where the team is headed, having clear priorities and goals and knowing how those results will be achieved. The Planner role of management includes identifying the methods to accomplishing the goal, understanding what resources are needed and key responsibilities and deadlines for the work. Examples of planning are strategic planning, business planning, project planning, staffing and more.</a:t>
            </a:r>
          </a:p>
        </p:txBody>
      </p:sp>
      <p:sp>
        <p:nvSpPr>
          <p:cNvPr id="6" name="Title 5">
            <a:extLst>
              <a:ext uri="{FF2B5EF4-FFF2-40B4-BE49-F238E27FC236}">
                <a16:creationId xmlns:a16="http://schemas.microsoft.com/office/drawing/2014/main" id="{E972344C-D729-8040-8B8C-9FA9B67F56C1}"/>
              </a:ext>
            </a:extLst>
          </p:cNvPr>
          <p:cNvSpPr>
            <a:spLocks noGrp="1"/>
          </p:cNvSpPr>
          <p:nvPr>
            <p:ph type="title"/>
          </p:nvPr>
        </p:nvSpPr>
        <p:spPr>
          <a:xfrm>
            <a:off x="3889612" y="350808"/>
            <a:ext cx="3425588" cy="1935192"/>
          </a:xfrm>
        </p:spPr>
        <p:txBody>
          <a:bodyPr/>
          <a:lstStyle/>
          <a:p>
            <a:r>
              <a:rPr lang="en-US" dirty="0"/>
              <a:t>MAJOR ROLES OF MANAGEMENT </a:t>
            </a:r>
            <a:br>
              <a:rPr lang="en-US" dirty="0"/>
            </a:br>
            <a:r>
              <a:rPr lang="en-US" dirty="0"/>
              <a:t>DEFINED</a:t>
            </a:r>
          </a:p>
        </p:txBody>
      </p:sp>
      <p:sp>
        <p:nvSpPr>
          <p:cNvPr id="5" name="Slide Number Placeholder 4">
            <a:extLst>
              <a:ext uri="{FF2B5EF4-FFF2-40B4-BE49-F238E27FC236}">
                <a16:creationId xmlns:a16="http://schemas.microsoft.com/office/drawing/2014/main" id="{AE5CF131-A94F-BE49-86A6-B4723A6BA257}"/>
              </a:ext>
            </a:extLst>
          </p:cNvPr>
          <p:cNvSpPr>
            <a:spLocks noGrp="1"/>
          </p:cNvSpPr>
          <p:nvPr>
            <p:ph type="sldNum" sz="quarter" idx="12"/>
          </p:nvPr>
        </p:nvSpPr>
        <p:spPr/>
        <p:txBody>
          <a:bodyPr/>
          <a:lstStyle/>
          <a:p>
            <a:fld id="{18284411-F125-4587-9CA9-8BD0BF670922}" type="slidenum">
              <a:rPr lang="en-US" smtClean="0"/>
              <a:pPr/>
              <a:t>6</a:t>
            </a:fld>
            <a:endParaRPr lang="en-US" dirty="0"/>
          </a:p>
        </p:txBody>
      </p:sp>
      <p:graphicFrame>
        <p:nvGraphicFramePr>
          <p:cNvPr id="9" name="Table 8">
            <a:extLst>
              <a:ext uri="{FF2B5EF4-FFF2-40B4-BE49-F238E27FC236}">
                <a16:creationId xmlns:a16="http://schemas.microsoft.com/office/drawing/2014/main" id="{D8F93A9B-58D4-9140-8B39-8370A67C0FC0}"/>
              </a:ext>
            </a:extLst>
          </p:cNvPr>
          <p:cNvGraphicFramePr>
            <a:graphicFrameLocks noGrp="1"/>
          </p:cNvGraphicFramePr>
          <p:nvPr>
            <p:extLst>
              <p:ext uri="{D42A27DB-BD31-4B8C-83A1-F6EECF244321}">
                <p14:modId xmlns:p14="http://schemas.microsoft.com/office/powerpoint/2010/main" val="2121017380"/>
              </p:ext>
            </p:extLst>
          </p:nvPr>
        </p:nvGraphicFramePr>
        <p:xfrm>
          <a:off x="548640" y="3962749"/>
          <a:ext cx="6675120" cy="1277990"/>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1277990">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0" name="Rectangle 9">
            <a:extLst>
              <a:ext uri="{FF2B5EF4-FFF2-40B4-BE49-F238E27FC236}">
                <a16:creationId xmlns:a16="http://schemas.microsoft.com/office/drawing/2014/main" id="{A125B073-A177-6040-9BAF-B799089C485F}"/>
              </a:ext>
            </a:extLst>
          </p:cNvPr>
          <p:cNvSpPr/>
          <p:nvPr/>
        </p:nvSpPr>
        <p:spPr>
          <a:xfrm>
            <a:off x="488680" y="3638482"/>
            <a:ext cx="662361"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Notes:</a:t>
            </a:r>
          </a:p>
        </p:txBody>
      </p:sp>
      <p:sp>
        <p:nvSpPr>
          <p:cNvPr id="13" name="Content Placeholder 7">
            <a:extLst>
              <a:ext uri="{FF2B5EF4-FFF2-40B4-BE49-F238E27FC236}">
                <a16:creationId xmlns:a16="http://schemas.microsoft.com/office/drawing/2014/main" id="{7430F445-A9B3-8A49-9211-A88FAECD2A46}"/>
              </a:ext>
            </a:extLst>
          </p:cNvPr>
          <p:cNvSpPr txBox="1">
            <a:spLocks/>
          </p:cNvSpPr>
          <p:nvPr/>
        </p:nvSpPr>
        <p:spPr>
          <a:xfrm>
            <a:off x="459474" y="5705675"/>
            <a:ext cx="6858000" cy="913490"/>
          </a:xfrm>
          <a:prstGeom prst="rect">
            <a:avLst/>
          </a:prstGeom>
        </p:spPr>
        <p:txBody>
          <a:bodyPr vert="horz" lIns="91440" tIns="45720" rIns="91440" bIns="45720" rtlCol="0">
            <a:normAutofit/>
          </a:bodyPr>
          <a:lstStyle>
            <a:lvl1pPr marL="194310" indent="-194310" algn="l" defTabSz="777240" rtl="0" eaLnBrk="1" latinLnBrk="0" hangingPunct="1">
              <a:lnSpc>
                <a:spcPct val="90000"/>
              </a:lnSpc>
              <a:spcBef>
                <a:spcPts val="850"/>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8293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155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6017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4879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9pPr>
          </a:lstStyle>
          <a:p>
            <a:pPr marL="0" indent="0">
              <a:lnSpc>
                <a:spcPct val="100000"/>
              </a:lnSpc>
              <a:buNone/>
            </a:pPr>
            <a:r>
              <a:rPr lang="en-US" b="1" dirty="0"/>
              <a:t>Administrator Defined: </a:t>
            </a:r>
            <a:r>
              <a:rPr lang="en-US" dirty="0"/>
              <a:t>The Administrator role is about finding, securing and tracking resources including people, systems, budget, etc. The focus is on clarifying and assigning individual roles, delegating work and managing workflow and communication throughout the team and outside of the team. It also includes managing time and budgets.</a:t>
            </a:r>
          </a:p>
        </p:txBody>
      </p:sp>
      <p:graphicFrame>
        <p:nvGraphicFramePr>
          <p:cNvPr id="14" name="Table 13">
            <a:extLst>
              <a:ext uri="{FF2B5EF4-FFF2-40B4-BE49-F238E27FC236}">
                <a16:creationId xmlns:a16="http://schemas.microsoft.com/office/drawing/2014/main" id="{BDA7DD4C-7E94-F541-8D67-66D4AC9DE316}"/>
              </a:ext>
            </a:extLst>
          </p:cNvPr>
          <p:cNvGraphicFramePr>
            <a:graphicFrameLocks noGrp="1"/>
          </p:cNvGraphicFramePr>
          <p:nvPr>
            <p:extLst>
              <p:ext uri="{D42A27DB-BD31-4B8C-83A1-F6EECF244321}">
                <p14:modId xmlns:p14="http://schemas.microsoft.com/office/powerpoint/2010/main" val="2137553792"/>
              </p:ext>
            </p:extLst>
          </p:nvPr>
        </p:nvGraphicFramePr>
        <p:xfrm>
          <a:off x="550914" y="6981179"/>
          <a:ext cx="6675120" cy="1277990"/>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1277990">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5" name="Rectangle 14">
            <a:extLst>
              <a:ext uri="{FF2B5EF4-FFF2-40B4-BE49-F238E27FC236}">
                <a16:creationId xmlns:a16="http://schemas.microsoft.com/office/drawing/2014/main" id="{E0C69BCD-8C31-1743-9A43-63584D4D995A}"/>
              </a:ext>
            </a:extLst>
          </p:cNvPr>
          <p:cNvSpPr/>
          <p:nvPr/>
        </p:nvSpPr>
        <p:spPr>
          <a:xfrm>
            <a:off x="490954" y="6656912"/>
            <a:ext cx="662361"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Notes:</a:t>
            </a:r>
          </a:p>
        </p:txBody>
      </p:sp>
      <p:sp>
        <p:nvSpPr>
          <p:cNvPr id="11" name="Picture Placeholder 1">
            <a:extLst>
              <a:ext uri="{FF2B5EF4-FFF2-40B4-BE49-F238E27FC236}">
                <a16:creationId xmlns:a16="http://schemas.microsoft.com/office/drawing/2014/main" id="{7DCE5C52-0450-1C44-A383-F5CE497642B2}"/>
              </a:ext>
            </a:extLst>
          </p:cNvPr>
          <p:cNvSpPr>
            <a:spLocks noGrp="1"/>
          </p:cNvSpPr>
          <p:nvPr>
            <p:ph type="pic" idx="1"/>
          </p:nvPr>
        </p:nvSpPr>
        <p:spPr>
          <a:xfrm>
            <a:off x="0" y="343325"/>
            <a:ext cx="3886200" cy="1942675"/>
          </a:xfrm>
          <a:blipFill>
            <a:blip r:embed="rId2"/>
            <a:srcRect/>
            <a:stretch>
              <a:fillRect l="-698" t="-27245" r="-737" b="-8049"/>
            </a:stretch>
          </a:blipFill>
        </p:spPr>
      </p:sp>
    </p:spTree>
    <p:extLst>
      <p:ext uri="{BB962C8B-B14F-4D97-AF65-F5344CB8AC3E}">
        <p14:creationId xmlns:p14="http://schemas.microsoft.com/office/powerpoint/2010/main" val="380892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1810C-C6CD-094C-AA09-1AA04B7ED5DF}"/>
              </a:ext>
            </a:extLst>
          </p:cNvPr>
          <p:cNvSpPr>
            <a:spLocks noGrp="1"/>
          </p:cNvSpPr>
          <p:nvPr>
            <p:ph type="title"/>
          </p:nvPr>
        </p:nvSpPr>
        <p:spPr/>
        <p:txBody>
          <a:bodyPr/>
          <a:lstStyle/>
          <a:p>
            <a:r>
              <a:rPr lang="en-US" dirty="0"/>
              <a:t>MAJOR ROLES OF MANAGEMENT </a:t>
            </a:r>
            <a:br>
              <a:rPr lang="en-US" dirty="0"/>
            </a:br>
            <a:r>
              <a:rPr lang="en-US" dirty="0"/>
              <a:t>DEFINED</a:t>
            </a:r>
          </a:p>
        </p:txBody>
      </p:sp>
      <p:sp>
        <p:nvSpPr>
          <p:cNvPr id="5" name="Slide Number Placeholder 4">
            <a:extLst>
              <a:ext uri="{FF2B5EF4-FFF2-40B4-BE49-F238E27FC236}">
                <a16:creationId xmlns:a16="http://schemas.microsoft.com/office/drawing/2014/main" id="{333C7B72-065C-E041-92A3-C8934226DB57}"/>
              </a:ext>
            </a:extLst>
          </p:cNvPr>
          <p:cNvSpPr>
            <a:spLocks noGrp="1"/>
          </p:cNvSpPr>
          <p:nvPr>
            <p:ph type="sldNum" sz="quarter" idx="12"/>
          </p:nvPr>
        </p:nvSpPr>
        <p:spPr/>
        <p:txBody>
          <a:bodyPr/>
          <a:lstStyle/>
          <a:p>
            <a:fld id="{18284411-F125-4587-9CA9-8BD0BF670922}" type="slidenum">
              <a:rPr lang="en-US" smtClean="0"/>
              <a:pPr/>
              <a:t>7</a:t>
            </a:fld>
            <a:endParaRPr lang="en-US" dirty="0"/>
          </a:p>
        </p:txBody>
      </p:sp>
      <p:sp>
        <p:nvSpPr>
          <p:cNvPr id="6" name="Content Placeholder 7">
            <a:extLst>
              <a:ext uri="{FF2B5EF4-FFF2-40B4-BE49-F238E27FC236}">
                <a16:creationId xmlns:a16="http://schemas.microsoft.com/office/drawing/2014/main" id="{60A32D1A-4130-C846-87E8-20755C9278D5}"/>
              </a:ext>
            </a:extLst>
          </p:cNvPr>
          <p:cNvSpPr>
            <a:spLocks noGrp="1"/>
          </p:cNvSpPr>
          <p:nvPr>
            <p:ph idx="10"/>
          </p:nvPr>
        </p:nvSpPr>
        <p:spPr>
          <a:xfrm>
            <a:off x="457200" y="2468881"/>
            <a:ext cx="6858000" cy="970356"/>
          </a:xfrm>
        </p:spPr>
        <p:txBody>
          <a:bodyPr>
            <a:normAutofit/>
          </a:bodyPr>
          <a:lstStyle/>
          <a:p>
            <a:pPr marL="0" indent="0">
              <a:lnSpc>
                <a:spcPct val="100000"/>
              </a:lnSpc>
              <a:buNone/>
            </a:pPr>
            <a:r>
              <a:rPr lang="en-US" b="1" dirty="0">
                <a:solidFill>
                  <a:schemeClr val="tx1">
                    <a:lumMod val="75000"/>
                    <a:lumOff val="25000"/>
                  </a:schemeClr>
                </a:solidFill>
                <a:ea typeface="Open Sans Light" panose="020B0306030504020204" pitchFamily="34" charset="0"/>
                <a:cs typeface="Open Sans Light" panose="020B0306030504020204" pitchFamily="34" charset="0"/>
              </a:rPr>
              <a:t>Relationship Builder Defined: </a:t>
            </a:r>
            <a:r>
              <a:rPr lang="en-US" dirty="0">
                <a:solidFill>
                  <a:schemeClr val="tx1">
                    <a:lumMod val="75000"/>
                    <a:lumOff val="25000"/>
                  </a:schemeClr>
                </a:solidFill>
                <a:ea typeface="Open Sans Light" panose="020B0306030504020204" pitchFamily="34" charset="0"/>
                <a:cs typeface="Open Sans Light" panose="020B0306030504020204" pitchFamily="34" charset="0"/>
              </a:rPr>
              <a:t>The Relationship Builder role is about establishing strong levels of trust with your team members in order to influence their motivation and success. It includes coaching, adapting your communication style to meet the needs of each team member, recognizing their contribution and value and encouraging feedback and collaboration.</a:t>
            </a:r>
          </a:p>
        </p:txBody>
      </p:sp>
      <p:graphicFrame>
        <p:nvGraphicFramePr>
          <p:cNvPr id="7" name="Table 6">
            <a:extLst>
              <a:ext uri="{FF2B5EF4-FFF2-40B4-BE49-F238E27FC236}">
                <a16:creationId xmlns:a16="http://schemas.microsoft.com/office/drawing/2014/main" id="{DCBE9847-EC9B-5F4C-B28D-4B739061DB2A}"/>
              </a:ext>
            </a:extLst>
          </p:cNvPr>
          <p:cNvGraphicFramePr>
            <a:graphicFrameLocks noGrp="1"/>
          </p:cNvGraphicFramePr>
          <p:nvPr>
            <p:extLst>
              <p:ext uri="{D42A27DB-BD31-4B8C-83A1-F6EECF244321}">
                <p14:modId xmlns:p14="http://schemas.microsoft.com/office/powerpoint/2010/main" val="3973181090"/>
              </p:ext>
            </p:extLst>
          </p:nvPr>
        </p:nvGraphicFramePr>
        <p:xfrm>
          <a:off x="548640" y="3744383"/>
          <a:ext cx="6675120" cy="1277990"/>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1277990">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8" name="Rectangle 7">
            <a:extLst>
              <a:ext uri="{FF2B5EF4-FFF2-40B4-BE49-F238E27FC236}">
                <a16:creationId xmlns:a16="http://schemas.microsoft.com/office/drawing/2014/main" id="{99C6454D-7B23-2444-A6D6-86E190712049}"/>
              </a:ext>
            </a:extLst>
          </p:cNvPr>
          <p:cNvSpPr/>
          <p:nvPr/>
        </p:nvSpPr>
        <p:spPr>
          <a:xfrm>
            <a:off x="488680" y="3420116"/>
            <a:ext cx="662361"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Notes:</a:t>
            </a:r>
          </a:p>
        </p:txBody>
      </p:sp>
      <p:sp>
        <p:nvSpPr>
          <p:cNvPr id="9" name="Content Placeholder 7">
            <a:extLst>
              <a:ext uri="{FF2B5EF4-FFF2-40B4-BE49-F238E27FC236}">
                <a16:creationId xmlns:a16="http://schemas.microsoft.com/office/drawing/2014/main" id="{129DD46E-854E-5A45-BD2E-50D1C760F47B}"/>
              </a:ext>
            </a:extLst>
          </p:cNvPr>
          <p:cNvSpPr txBox="1">
            <a:spLocks/>
          </p:cNvSpPr>
          <p:nvPr/>
        </p:nvSpPr>
        <p:spPr>
          <a:xfrm>
            <a:off x="459474" y="5487309"/>
            <a:ext cx="6858000" cy="913490"/>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8293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155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6017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4879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9pPr>
          </a:lstStyle>
          <a:p>
            <a:pPr marL="0" indent="0">
              <a:lnSpc>
                <a:spcPct val="100000"/>
              </a:lnSpc>
              <a:buNone/>
            </a:pPr>
            <a:r>
              <a:rPr lang="en-US" b="1" dirty="0">
                <a:solidFill>
                  <a:schemeClr val="tx1">
                    <a:lumMod val="75000"/>
                    <a:lumOff val="25000"/>
                  </a:schemeClr>
                </a:solidFill>
                <a:ea typeface="Open Sans Light" panose="020B0306030504020204" pitchFamily="34" charset="0"/>
                <a:cs typeface="Open Sans Light" panose="020B0306030504020204" pitchFamily="34" charset="0"/>
              </a:rPr>
              <a:t>Results Driver Defined: </a:t>
            </a:r>
            <a:r>
              <a:rPr lang="en-US" dirty="0">
                <a:solidFill>
                  <a:schemeClr val="tx1">
                    <a:lumMod val="75000"/>
                    <a:lumOff val="25000"/>
                  </a:schemeClr>
                </a:solidFill>
                <a:ea typeface="Open Sans Light" panose="020B0306030504020204" pitchFamily="34" charset="0"/>
                <a:cs typeface="Open Sans Light" panose="020B0306030504020204" pitchFamily="34" charset="0"/>
              </a:rPr>
              <a:t>The Results Driver role is about establishing standards of performance, defining clear expectations and measures of success. It also involves monitoring impacts and results and adjusting when necessary. Managers may have to take corrective or preventative action when expectations or standards are not being met. This could include revising several of the other roles such as the Relationship Builder.</a:t>
            </a:r>
          </a:p>
        </p:txBody>
      </p:sp>
      <p:graphicFrame>
        <p:nvGraphicFramePr>
          <p:cNvPr id="10" name="Table 9">
            <a:extLst>
              <a:ext uri="{FF2B5EF4-FFF2-40B4-BE49-F238E27FC236}">
                <a16:creationId xmlns:a16="http://schemas.microsoft.com/office/drawing/2014/main" id="{B05DB532-02F0-FD4B-82B5-2FA41A7EF57A}"/>
              </a:ext>
            </a:extLst>
          </p:cNvPr>
          <p:cNvGraphicFramePr>
            <a:graphicFrameLocks noGrp="1"/>
          </p:cNvGraphicFramePr>
          <p:nvPr>
            <p:extLst>
              <p:ext uri="{D42A27DB-BD31-4B8C-83A1-F6EECF244321}">
                <p14:modId xmlns:p14="http://schemas.microsoft.com/office/powerpoint/2010/main" val="1350968346"/>
              </p:ext>
            </p:extLst>
          </p:nvPr>
        </p:nvGraphicFramePr>
        <p:xfrm>
          <a:off x="550914" y="6912941"/>
          <a:ext cx="6675120" cy="1277990"/>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1277990">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1" name="Rectangle 10">
            <a:extLst>
              <a:ext uri="{FF2B5EF4-FFF2-40B4-BE49-F238E27FC236}">
                <a16:creationId xmlns:a16="http://schemas.microsoft.com/office/drawing/2014/main" id="{7CEEB48F-2CFB-164C-9B47-C8DD13F23A34}"/>
              </a:ext>
            </a:extLst>
          </p:cNvPr>
          <p:cNvSpPr/>
          <p:nvPr/>
        </p:nvSpPr>
        <p:spPr>
          <a:xfrm>
            <a:off x="490954" y="6588674"/>
            <a:ext cx="662361"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Notes:</a:t>
            </a:r>
          </a:p>
        </p:txBody>
      </p:sp>
      <p:sp>
        <p:nvSpPr>
          <p:cNvPr id="12" name="Picture Placeholder 1">
            <a:extLst>
              <a:ext uri="{FF2B5EF4-FFF2-40B4-BE49-F238E27FC236}">
                <a16:creationId xmlns:a16="http://schemas.microsoft.com/office/drawing/2014/main" id="{3BCBEE76-C631-A248-A66C-F8E1E75A9CD0}"/>
              </a:ext>
            </a:extLst>
          </p:cNvPr>
          <p:cNvSpPr>
            <a:spLocks noGrp="1"/>
          </p:cNvSpPr>
          <p:nvPr>
            <p:ph type="pic" idx="1"/>
          </p:nvPr>
        </p:nvSpPr>
        <p:spPr>
          <a:xfrm>
            <a:off x="3886200" y="343325"/>
            <a:ext cx="3886200" cy="1942675"/>
          </a:xfrm>
          <a:blipFill>
            <a:blip r:embed="rId2"/>
            <a:srcRect/>
            <a:stretch>
              <a:fillRect l="-698" t="-27245" r="-737" b="-8049"/>
            </a:stretch>
          </a:blipFill>
        </p:spPr>
      </p:sp>
    </p:spTree>
    <p:extLst>
      <p:ext uri="{BB962C8B-B14F-4D97-AF65-F5344CB8AC3E}">
        <p14:creationId xmlns:p14="http://schemas.microsoft.com/office/powerpoint/2010/main" val="221213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41CDF09-D637-E946-91C3-41EB68842AFC}"/>
              </a:ext>
            </a:extLst>
          </p:cNvPr>
          <p:cNvSpPr>
            <a:spLocks noGrp="1"/>
          </p:cNvSpPr>
          <p:nvPr>
            <p:ph idx="10"/>
          </p:nvPr>
        </p:nvSpPr>
        <p:spPr>
          <a:xfrm>
            <a:off x="457200" y="2468881"/>
            <a:ext cx="6858000" cy="342558"/>
          </a:xfrm>
        </p:spPr>
        <p:txBody>
          <a:bodyPr>
            <a:normAutofit/>
          </a:body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What challenges and opportunities will a new manager face when performing this role?</a:t>
            </a:r>
          </a:p>
        </p:txBody>
      </p:sp>
      <p:sp>
        <p:nvSpPr>
          <p:cNvPr id="6" name="Title 5">
            <a:extLst>
              <a:ext uri="{FF2B5EF4-FFF2-40B4-BE49-F238E27FC236}">
                <a16:creationId xmlns:a16="http://schemas.microsoft.com/office/drawing/2014/main" id="{E972344C-D729-8040-8B8C-9FA9B67F56C1}"/>
              </a:ext>
            </a:extLst>
          </p:cNvPr>
          <p:cNvSpPr>
            <a:spLocks noGrp="1"/>
          </p:cNvSpPr>
          <p:nvPr>
            <p:ph type="title"/>
          </p:nvPr>
        </p:nvSpPr>
        <p:spPr>
          <a:xfrm>
            <a:off x="3889612" y="350808"/>
            <a:ext cx="3425588" cy="1935192"/>
          </a:xfrm>
        </p:spPr>
        <p:txBody>
          <a:bodyPr/>
          <a:lstStyle/>
          <a:p>
            <a:r>
              <a:rPr lang="en-US" dirty="0"/>
              <a:t>TEAM ACTIVITY </a:t>
            </a:r>
            <a:r>
              <a:rPr lang="en-US" i="1" dirty="0"/>
              <a:t>PLANNER</a:t>
            </a:r>
          </a:p>
        </p:txBody>
      </p:sp>
      <p:sp>
        <p:nvSpPr>
          <p:cNvPr id="5" name="Slide Number Placeholder 4">
            <a:extLst>
              <a:ext uri="{FF2B5EF4-FFF2-40B4-BE49-F238E27FC236}">
                <a16:creationId xmlns:a16="http://schemas.microsoft.com/office/drawing/2014/main" id="{AE5CF131-A94F-BE49-86A6-B4723A6BA257}"/>
              </a:ext>
            </a:extLst>
          </p:cNvPr>
          <p:cNvSpPr>
            <a:spLocks noGrp="1"/>
          </p:cNvSpPr>
          <p:nvPr>
            <p:ph type="sldNum" sz="quarter" idx="12"/>
          </p:nvPr>
        </p:nvSpPr>
        <p:spPr/>
        <p:txBody>
          <a:bodyPr/>
          <a:lstStyle/>
          <a:p>
            <a:fld id="{18284411-F125-4587-9CA9-8BD0BF670922}" type="slidenum">
              <a:rPr lang="en-US" smtClean="0"/>
              <a:pPr/>
              <a:t>8</a:t>
            </a:fld>
            <a:endParaRPr lang="en-US" dirty="0"/>
          </a:p>
        </p:txBody>
      </p:sp>
      <p:graphicFrame>
        <p:nvGraphicFramePr>
          <p:cNvPr id="9" name="Table 8">
            <a:extLst>
              <a:ext uri="{FF2B5EF4-FFF2-40B4-BE49-F238E27FC236}">
                <a16:creationId xmlns:a16="http://schemas.microsoft.com/office/drawing/2014/main" id="{D8F93A9B-58D4-9140-8B39-8370A67C0FC0}"/>
              </a:ext>
            </a:extLst>
          </p:cNvPr>
          <p:cNvGraphicFramePr>
            <a:graphicFrameLocks noGrp="1"/>
          </p:cNvGraphicFramePr>
          <p:nvPr>
            <p:extLst>
              <p:ext uri="{D42A27DB-BD31-4B8C-83A1-F6EECF244321}">
                <p14:modId xmlns:p14="http://schemas.microsoft.com/office/powerpoint/2010/main" val="1334760055"/>
              </p:ext>
            </p:extLst>
          </p:nvPr>
        </p:nvGraphicFramePr>
        <p:xfrm>
          <a:off x="548640" y="3198473"/>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0" name="Rectangle 9">
            <a:extLst>
              <a:ext uri="{FF2B5EF4-FFF2-40B4-BE49-F238E27FC236}">
                <a16:creationId xmlns:a16="http://schemas.microsoft.com/office/drawing/2014/main" id="{A125B073-A177-6040-9BAF-B799089C485F}"/>
              </a:ext>
            </a:extLst>
          </p:cNvPr>
          <p:cNvSpPr/>
          <p:nvPr/>
        </p:nvSpPr>
        <p:spPr>
          <a:xfrm>
            <a:off x="488680" y="2874206"/>
            <a:ext cx="1854995"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Planner Opportunities:</a:t>
            </a:r>
          </a:p>
        </p:txBody>
      </p:sp>
      <p:graphicFrame>
        <p:nvGraphicFramePr>
          <p:cNvPr id="11" name="Table 10">
            <a:extLst>
              <a:ext uri="{FF2B5EF4-FFF2-40B4-BE49-F238E27FC236}">
                <a16:creationId xmlns:a16="http://schemas.microsoft.com/office/drawing/2014/main" id="{6D723B3E-9821-FE4F-8901-38C1ED151973}"/>
              </a:ext>
            </a:extLst>
          </p:cNvPr>
          <p:cNvGraphicFramePr>
            <a:graphicFrameLocks noGrp="1"/>
          </p:cNvGraphicFramePr>
          <p:nvPr>
            <p:extLst>
              <p:ext uri="{D42A27DB-BD31-4B8C-83A1-F6EECF244321}">
                <p14:modId xmlns:p14="http://schemas.microsoft.com/office/powerpoint/2010/main" val="803661571"/>
              </p:ext>
            </p:extLst>
          </p:nvPr>
        </p:nvGraphicFramePr>
        <p:xfrm>
          <a:off x="550915" y="4606467"/>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2" name="Rectangle 11">
            <a:extLst>
              <a:ext uri="{FF2B5EF4-FFF2-40B4-BE49-F238E27FC236}">
                <a16:creationId xmlns:a16="http://schemas.microsoft.com/office/drawing/2014/main" id="{56D82EB3-275D-E342-9121-39F005647D0F}"/>
              </a:ext>
            </a:extLst>
          </p:cNvPr>
          <p:cNvSpPr/>
          <p:nvPr/>
        </p:nvSpPr>
        <p:spPr>
          <a:xfrm>
            <a:off x="490955" y="4282200"/>
            <a:ext cx="1664238"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Planner Challenges:</a:t>
            </a:r>
          </a:p>
        </p:txBody>
      </p:sp>
      <p:sp>
        <p:nvSpPr>
          <p:cNvPr id="16" name="Content Placeholder 7">
            <a:extLst>
              <a:ext uri="{FF2B5EF4-FFF2-40B4-BE49-F238E27FC236}">
                <a16:creationId xmlns:a16="http://schemas.microsoft.com/office/drawing/2014/main" id="{D9F4B0F8-D6E6-9443-85A6-28033B1B96F8}"/>
              </a:ext>
            </a:extLst>
          </p:cNvPr>
          <p:cNvSpPr txBox="1">
            <a:spLocks/>
          </p:cNvSpPr>
          <p:nvPr/>
        </p:nvSpPr>
        <p:spPr>
          <a:xfrm>
            <a:off x="459475" y="5814857"/>
            <a:ext cx="6858000" cy="34255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58293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155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6017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48790" indent="-194310" algn="l" defTabSz="777240" rtl="0" eaLnBrk="1" latinLnBrk="0" hangingPunct="1">
              <a:lnSpc>
                <a:spcPct val="90000"/>
              </a:lnSpc>
              <a:spcBef>
                <a:spcPts val="425"/>
              </a:spcBef>
              <a:buClr>
                <a:schemeClr val="accent1"/>
              </a:buClr>
              <a:buFont typeface="Arial" panose="020B0604020202020204" pitchFamily="34" charset="0"/>
              <a:buChar char="•"/>
              <a:defRPr sz="12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9pPr>
          </a:lstStyle>
          <a:p>
            <a:pPr marL="0" indent="0">
              <a:lnSpc>
                <a:spcPct val="100000"/>
              </a:lnSpc>
              <a:buNone/>
            </a:pPr>
            <a:r>
              <a:rPr lang="en-US" dirty="0">
                <a:solidFill>
                  <a:schemeClr val="tx1">
                    <a:lumMod val="75000"/>
                    <a:lumOff val="25000"/>
                  </a:schemeClr>
                </a:solidFill>
                <a:ea typeface="Open Sans Light" panose="020B0306030504020204" pitchFamily="34" charset="0"/>
                <a:cs typeface="Open Sans Light" panose="020B0306030504020204" pitchFamily="34" charset="0"/>
              </a:rPr>
              <a:t>Brainstorm at least 2 ideas that could help to overcome the challenges that you have listed above.  Use experiences from other managers on your team who have had successful outcomes when dealing with similar challenges. </a:t>
            </a:r>
          </a:p>
        </p:txBody>
      </p:sp>
      <p:graphicFrame>
        <p:nvGraphicFramePr>
          <p:cNvPr id="17" name="Table 16">
            <a:extLst>
              <a:ext uri="{FF2B5EF4-FFF2-40B4-BE49-F238E27FC236}">
                <a16:creationId xmlns:a16="http://schemas.microsoft.com/office/drawing/2014/main" id="{AE5B29D8-BE3B-314E-AB7C-1D030993E655}"/>
              </a:ext>
            </a:extLst>
          </p:cNvPr>
          <p:cNvGraphicFramePr>
            <a:graphicFrameLocks noGrp="1"/>
          </p:cNvGraphicFramePr>
          <p:nvPr>
            <p:extLst>
              <p:ext uri="{D42A27DB-BD31-4B8C-83A1-F6EECF244321}">
                <p14:modId xmlns:p14="http://schemas.microsoft.com/office/powerpoint/2010/main" val="598874668"/>
              </p:ext>
            </p:extLst>
          </p:nvPr>
        </p:nvGraphicFramePr>
        <p:xfrm>
          <a:off x="550915" y="6871995"/>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18" name="Rectangle 17">
            <a:extLst>
              <a:ext uri="{FF2B5EF4-FFF2-40B4-BE49-F238E27FC236}">
                <a16:creationId xmlns:a16="http://schemas.microsoft.com/office/drawing/2014/main" id="{CBCF150E-1FF1-CB48-95D8-C8DF87BA62C5}"/>
              </a:ext>
            </a:extLst>
          </p:cNvPr>
          <p:cNvSpPr/>
          <p:nvPr/>
        </p:nvSpPr>
        <p:spPr>
          <a:xfrm>
            <a:off x="490955" y="6547728"/>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1:</a:t>
            </a:r>
          </a:p>
        </p:txBody>
      </p:sp>
      <p:graphicFrame>
        <p:nvGraphicFramePr>
          <p:cNvPr id="19" name="Table 18">
            <a:extLst>
              <a:ext uri="{FF2B5EF4-FFF2-40B4-BE49-F238E27FC236}">
                <a16:creationId xmlns:a16="http://schemas.microsoft.com/office/drawing/2014/main" id="{9A12642A-D95E-A746-AEBF-9B0C4A425E6D}"/>
              </a:ext>
            </a:extLst>
          </p:cNvPr>
          <p:cNvGraphicFramePr>
            <a:graphicFrameLocks noGrp="1"/>
          </p:cNvGraphicFramePr>
          <p:nvPr>
            <p:extLst>
              <p:ext uri="{D42A27DB-BD31-4B8C-83A1-F6EECF244321}">
                <p14:modId xmlns:p14="http://schemas.microsoft.com/office/powerpoint/2010/main" val="3029422309"/>
              </p:ext>
            </p:extLst>
          </p:nvPr>
        </p:nvGraphicFramePr>
        <p:xfrm>
          <a:off x="553190" y="8279989"/>
          <a:ext cx="6675120" cy="882208"/>
        </p:xfrm>
        <a:graphic>
          <a:graphicData uri="http://schemas.openxmlformats.org/drawingml/2006/table">
            <a:tbl>
              <a:tblPr>
                <a:tableStyleId>{D7AC3CCA-C797-4891-BE02-D94E43425B78}</a:tableStyleId>
              </a:tblPr>
              <a:tblGrid>
                <a:gridCol w="6675120">
                  <a:extLst>
                    <a:ext uri="{9D8B030D-6E8A-4147-A177-3AD203B41FA5}">
                      <a16:colId xmlns:a16="http://schemas.microsoft.com/office/drawing/2014/main" val="1994633566"/>
                    </a:ext>
                  </a:extLst>
                </a:gridCol>
              </a:tblGrid>
              <a:tr h="882208">
                <a:tc>
                  <a:txBody>
                    <a:bodyPr/>
                    <a:lstStyle/>
                    <a:p>
                      <a:endParaRPr lang="en-US" sz="1200" i="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0149694"/>
                  </a:ext>
                </a:extLst>
              </a:tr>
            </a:tbl>
          </a:graphicData>
        </a:graphic>
      </p:graphicFrame>
      <p:sp>
        <p:nvSpPr>
          <p:cNvPr id="20" name="Rectangle 19">
            <a:extLst>
              <a:ext uri="{FF2B5EF4-FFF2-40B4-BE49-F238E27FC236}">
                <a16:creationId xmlns:a16="http://schemas.microsoft.com/office/drawing/2014/main" id="{76644C54-06AE-0046-A15E-33B3DB6231F4}"/>
              </a:ext>
            </a:extLst>
          </p:cNvPr>
          <p:cNvSpPr/>
          <p:nvPr/>
        </p:nvSpPr>
        <p:spPr>
          <a:xfrm>
            <a:off x="493230" y="7955722"/>
            <a:ext cx="671979"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Idea 2:</a:t>
            </a:r>
          </a:p>
        </p:txBody>
      </p:sp>
      <p:sp>
        <p:nvSpPr>
          <p:cNvPr id="15" name="Picture Placeholder 1">
            <a:extLst>
              <a:ext uri="{FF2B5EF4-FFF2-40B4-BE49-F238E27FC236}">
                <a16:creationId xmlns:a16="http://schemas.microsoft.com/office/drawing/2014/main" id="{168522BB-8FEC-D840-A177-426F0A0459AA}"/>
              </a:ext>
            </a:extLst>
          </p:cNvPr>
          <p:cNvSpPr>
            <a:spLocks noGrp="1"/>
          </p:cNvSpPr>
          <p:nvPr>
            <p:ph type="pic" idx="1"/>
          </p:nvPr>
        </p:nvSpPr>
        <p:spPr>
          <a:xfrm>
            <a:off x="0" y="343325"/>
            <a:ext cx="3886200" cy="1942675"/>
          </a:xfrm>
          <a:blipFill>
            <a:blip r:embed="rId2"/>
            <a:srcRect/>
            <a:stretch>
              <a:fillRect l="-698" t="-27245" r="-737" b="-8049"/>
            </a:stretch>
          </a:blipFill>
        </p:spPr>
      </p:sp>
    </p:spTree>
    <p:extLst>
      <p:ext uri="{BB962C8B-B14F-4D97-AF65-F5344CB8AC3E}">
        <p14:creationId xmlns:p14="http://schemas.microsoft.com/office/powerpoint/2010/main" val="12450414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sans">
      <a:majorFont>
        <a:latin typeface="Open Sans Semi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 About My DISC Style" id="{CE690EC8-8EC8-5E43-9235-DF529379043F}" vid="{DE1395F0-D6B9-9B48-BC53-79E321C028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2465B07E63874AAEC21F2BB0AF8388" ma:contentTypeVersion="13" ma:contentTypeDescription="Create a new document." ma:contentTypeScope="" ma:versionID="cb1791fa0833cf89847f2c22a4f5c582">
  <xsd:schema xmlns:xsd="http://www.w3.org/2001/XMLSchema" xmlns:xs="http://www.w3.org/2001/XMLSchema" xmlns:p="http://schemas.microsoft.com/office/2006/metadata/properties" xmlns:ns3="0897034c-f9b2-42b7-831f-19f6fd31df30" xmlns:ns4="2b234b5e-4371-4239-b777-398e323514c8" targetNamespace="http://schemas.microsoft.com/office/2006/metadata/properties" ma:root="true" ma:fieldsID="6f294878fab68eb60de92a8b7e86e44a" ns3:_="" ns4:_="">
    <xsd:import namespace="0897034c-f9b2-42b7-831f-19f6fd31df30"/>
    <xsd:import namespace="2b234b5e-4371-4239-b777-398e323514c8"/>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AutoTags" minOccurs="0"/>
                <xsd:element ref="ns4:MediaServiceOCR" minOccurs="0"/>
                <xsd:element ref="ns3:SharedWithDetails" minOccurs="0"/>
                <xsd:element ref="ns3:SharingHintHash"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97034c-f9b2-42b7-831f-19f6fd31df3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234b5e-4371-4239-b777-398e323514c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735E13-CB4F-4B9B-8DF4-471634E25259}">
  <ds:schemaRefs>
    <ds:schemaRef ds:uri="http://schemas.microsoft.com/sharepoint/v3/contenttype/forms"/>
  </ds:schemaRefs>
</ds:datastoreItem>
</file>

<file path=customXml/itemProps2.xml><?xml version="1.0" encoding="utf-8"?>
<ds:datastoreItem xmlns:ds="http://schemas.openxmlformats.org/officeDocument/2006/customXml" ds:itemID="{92809B19-B461-49DC-A91D-2E065B633D8F}">
  <ds:schemaRefs>
    <ds:schemaRef ds:uri="http://schemas.microsoft.com/office/2006/metadata/properties"/>
    <ds:schemaRef ds:uri="http://schemas.microsoft.com/office/infopath/2007/PartnerControls"/>
    <ds:schemaRef ds:uri="http://purl.org/dc/elements/1.1/"/>
    <ds:schemaRef ds:uri="http://purl.org/dc/terms/"/>
    <ds:schemaRef ds:uri="http://schemas.openxmlformats.org/package/2006/metadata/core-properties"/>
    <ds:schemaRef ds:uri="http://www.w3.org/XML/1998/namespace"/>
    <ds:schemaRef ds:uri="http://schemas.microsoft.com/office/2006/documentManagement/types"/>
    <ds:schemaRef ds:uri="http://purl.org/dc/dcmitype/"/>
    <ds:schemaRef ds:uri="2b234b5e-4371-4239-b777-398e323514c8"/>
    <ds:schemaRef ds:uri="0897034c-f9b2-42b7-831f-19f6fd31df30"/>
  </ds:schemaRefs>
</ds:datastoreItem>
</file>

<file path=customXml/itemProps3.xml><?xml version="1.0" encoding="utf-8"?>
<ds:datastoreItem xmlns:ds="http://schemas.openxmlformats.org/officeDocument/2006/customXml" ds:itemID="{F14771A5-4265-4493-A807-7A42E3FC4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97034c-f9b2-42b7-831f-19f6fd31df30"/>
    <ds:schemaRef ds:uri="2b234b5e-4371-4239-b777-398e32351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3041</TotalTime>
  <Words>2282</Words>
  <Application>Microsoft Macintosh PowerPoint</Application>
  <PresentationFormat>Custom</PresentationFormat>
  <Paragraphs>289</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Open Sans</vt:lpstr>
      <vt:lpstr>Office Theme</vt:lpstr>
      <vt:lpstr>MOVING FROM  BUD TO BOSS</vt:lpstr>
      <vt:lpstr>THE MINDSET OF A SUCCESSFUL NEW MANAGER</vt:lpstr>
      <vt:lpstr>TELL YOUR STORY EXERCISE</vt:lpstr>
      <vt:lpstr>14 NEW MANAGER MISTAKES AND HOW TO AVOID THEM</vt:lpstr>
      <vt:lpstr>MANAGEMENT COMPETENCIES AND ROLES</vt:lpstr>
      <vt:lpstr>MANAGEMENT COMPETENCIES AND ROLES</vt:lpstr>
      <vt:lpstr>MAJOR ROLES OF MANAGEMENT  DEFINED</vt:lpstr>
      <vt:lpstr>MAJOR ROLES OF MANAGEMENT  DEFINED</vt:lpstr>
      <vt:lpstr>TEAM ACTIVITY PLANNER</vt:lpstr>
      <vt:lpstr>TEAM ACTIVITY ADMINISTRATOR</vt:lpstr>
      <vt:lpstr>TEAM ACTIVITY RELATIONSHIP BUILDER </vt:lpstr>
      <vt:lpstr>TEAM ACTIVITY RESULTS DRIVER </vt:lpstr>
      <vt:lpstr>PARTICIPANT CREATED CASE STUDIES</vt:lpstr>
      <vt:lpstr>NEW MANAGER SCORECARD</vt:lpstr>
      <vt:lpstr>SCORECARD RESULTS:</vt:lpstr>
      <vt:lpstr>MY PERSONAL COMMITMENT TO ACTION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Reed, Tonda (CAI - Atlanta)</dc:creator>
  <cp:lastModifiedBy>Tara Powers</cp:lastModifiedBy>
  <cp:revision>73</cp:revision>
  <cp:lastPrinted>2020-02-04T20:23:04Z</cp:lastPrinted>
  <dcterms:created xsi:type="dcterms:W3CDTF">2019-04-29T16:07:56Z</dcterms:created>
  <dcterms:modified xsi:type="dcterms:W3CDTF">2020-02-20T05:06:04Z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0x010100DE2465B07E63874AAEC21F2BB0AF8388</vt:lpwstr>
  </property>
</Properties>
</file>