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3" r:id="rId4"/>
  </p:sldMasterIdLst>
  <p:notesMasterIdLst>
    <p:notesMasterId r:id="rId26"/>
  </p:notesMasterIdLst>
  <p:sldIdLst>
    <p:sldId id="277"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6" r:id="rId18"/>
    <p:sldId id="311" r:id="rId19"/>
    <p:sldId id="317" r:id="rId20"/>
    <p:sldId id="312" r:id="rId21"/>
    <p:sldId id="318" r:id="rId22"/>
    <p:sldId id="313" r:id="rId23"/>
    <p:sldId id="319" r:id="rId24"/>
    <p:sldId id="314" r:id="rId2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BB5AF0-E51C-41A8-8720-FD934FD21956}">
          <p14:sldIdLst>
            <p14:sldId id="277"/>
          </p14:sldIdLst>
        </p14:section>
        <p14:section name="Untitled Section" id="{05C6345A-6613-4187-97FF-29ECF0345D84}">
          <p14:sldIdLst>
            <p14:sldId id="299"/>
            <p14:sldId id="300"/>
            <p14:sldId id="301"/>
            <p14:sldId id="302"/>
            <p14:sldId id="303"/>
            <p14:sldId id="304"/>
            <p14:sldId id="305"/>
            <p14:sldId id="306"/>
            <p14:sldId id="307"/>
            <p14:sldId id="308"/>
            <p14:sldId id="309"/>
            <p14:sldId id="310"/>
            <p14:sldId id="316"/>
            <p14:sldId id="311"/>
            <p14:sldId id="317"/>
            <p14:sldId id="312"/>
            <p14:sldId id="318"/>
            <p14:sldId id="313"/>
            <p14:sldId id="319"/>
            <p14:sldId id="314"/>
          </p14:sldIdLst>
        </p14:section>
      </p14:sectionLst>
    </p:ext>
    <p:ext uri="{EFAFB233-063F-42B5-8137-9DF3F51BA10A}">
      <p15:sldGuideLst xmlns:p15="http://schemas.microsoft.com/office/powerpoint/2012/main">
        <p15:guide id="1" orient="horz" pos="3192"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7F7F7F"/>
    <a:srgbClr val="61C31D"/>
    <a:srgbClr val="00FA00"/>
    <a:srgbClr val="294B59"/>
    <a:srgbClr val="E05539"/>
    <a:srgbClr val="486371"/>
    <a:srgbClr val="42788E"/>
    <a:srgbClr val="65A0B7"/>
    <a:srgbClr val="C33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5" autoAdjust="0"/>
    <p:restoredTop sz="94660"/>
  </p:normalViewPr>
  <p:slideViewPr>
    <p:cSldViewPr snapToGrid="0" showGuides="1">
      <p:cViewPr>
        <p:scale>
          <a:sx n="98" d="100"/>
          <a:sy n="98" d="100"/>
        </p:scale>
        <p:origin x="1632" y="-392"/>
      </p:cViewPr>
      <p:guideLst>
        <p:guide orient="horz" pos="3192"/>
        <p:guide pos="2448"/>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50243-AC2A-4E65-A068-E0DE9843C0B0}" type="datetimeFigureOut">
              <a:rPr lang="en-US" smtClean="0"/>
              <a:t>2/19/20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6DBE0-ADD9-49B3-9F0E-C6324CEC7B9D}" type="slidenum">
              <a:rPr lang="en-US" smtClean="0"/>
              <a:t>‹#›</a:t>
            </a:fld>
            <a:endParaRPr lang="en-US"/>
          </a:p>
        </p:txBody>
      </p:sp>
    </p:spTree>
    <p:extLst>
      <p:ext uri="{BB962C8B-B14F-4D97-AF65-F5344CB8AC3E}">
        <p14:creationId xmlns:p14="http://schemas.microsoft.com/office/powerpoint/2010/main" val="169944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0"/>
            <a:ext cx="6606540" cy="2704549"/>
          </a:xfrm>
        </p:spPr>
        <p:txBody>
          <a:bodyPr anchor="b"/>
          <a:lstStyle>
            <a:lvl1pPr algn="ctr">
              <a:defRPr sz="5100"/>
            </a:lvl1pPr>
          </a:lstStyle>
          <a:p>
            <a:r>
              <a:rPr lang="en-US" dirty="0"/>
              <a:t>Click to edit Master title style</a:t>
            </a:r>
          </a:p>
        </p:txBody>
      </p:sp>
      <p:sp>
        <p:nvSpPr>
          <p:cNvPr id="3" name="Subtitle 2"/>
          <p:cNvSpPr>
            <a:spLocks noGrp="1"/>
          </p:cNvSpPr>
          <p:nvPr>
            <p:ph type="subTitle" idx="1"/>
          </p:nvPr>
        </p:nvSpPr>
        <p:spPr>
          <a:xfrm>
            <a:off x="971550" y="2839592"/>
            <a:ext cx="5829300" cy="1087831"/>
          </a:xfrm>
        </p:spPr>
        <p:txBody>
          <a:bodyPr>
            <a:normAutofit/>
          </a:bodyPr>
          <a:lstStyle>
            <a:lvl1pPr marL="0" indent="0" algn="ctr">
              <a:buNone/>
              <a:defRPr sz="320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dirty="0"/>
              <a:t>Click to edit Master subtitle style</a:t>
            </a:r>
          </a:p>
        </p:txBody>
      </p:sp>
      <p:sp>
        <p:nvSpPr>
          <p:cNvPr id="18" name="Picture Placeholder 17">
            <a:extLst>
              <a:ext uri="{FF2B5EF4-FFF2-40B4-BE49-F238E27FC236}">
                <a16:creationId xmlns:a16="http://schemas.microsoft.com/office/drawing/2014/main" id="{404FF369-F54C-494B-A68C-FB51BAB6A22B}"/>
              </a:ext>
            </a:extLst>
          </p:cNvPr>
          <p:cNvSpPr>
            <a:spLocks noGrp="1"/>
          </p:cNvSpPr>
          <p:nvPr>
            <p:ph type="pic" sz="quarter" idx="10"/>
          </p:nvPr>
        </p:nvSpPr>
        <p:spPr>
          <a:xfrm>
            <a:off x="0" y="4347148"/>
            <a:ext cx="7772400" cy="4676202"/>
          </a:xfrm>
        </p:spPr>
        <p:txBody>
          <a:bodyPr/>
          <a:lstStyle>
            <a:lvl1pPr marL="0" indent="0">
              <a:buFont typeface="Arial" panose="020B0604020202020204" pitchFamily="34" charset="0"/>
              <a:buNone/>
              <a:defRPr/>
            </a:lvl1pPr>
          </a:lstStyle>
          <a:p>
            <a:endParaRPr lang="en-US"/>
          </a:p>
        </p:txBody>
      </p:sp>
    </p:spTree>
    <p:extLst>
      <p:ext uri="{BB962C8B-B14F-4D97-AF65-F5344CB8AC3E}">
        <p14:creationId xmlns:p14="http://schemas.microsoft.com/office/powerpoint/2010/main" val="132653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0CDF34AD-5141-2B4D-B4A7-E987D74EDA0B}"/>
              </a:ext>
            </a:extLst>
          </p:cNvPr>
          <p:cNvSpPr>
            <a:spLocks noGrp="1"/>
          </p:cNvSpPr>
          <p:nvPr>
            <p:ph type="sldNum" sz="quarter" idx="12"/>
          </p:nvPr>
        </p:nvSpPr>
        <p:spPr>
          <a:xfrm>
            <a:off x="3657601" y="9453280"/>
            <a:ext cx="457199" cy="383054"/>
          </a:xfrm>
          <a:prstGeom prst="rect">
            <a:avLst/>
          </a:prstGeom>
        </p:spPr>
        <p:txBody>
          <a:bodyPr/>
          <a:lstStyle>
            <a:lvl1pPr algn="ctr">
              <a:defRPr sz="1100">
                <a:solidFill>
                  <a:schemeClr val="tx1"/>
                </a:solidFill>
                <a:latin typeface="Arial" panose="020B0604020202020204" pitchFamily="34" charset="0"/>
                <a:cs typeface="Arial" panose="020B0604020202020204" pitchFamily="34" charset="0"/>
              </a:defRPr>
            </a:lvl1pPr>
          </a:lstStyle>
          <a:p>
            <a:fld id="{18284411-F125-4587-9CA9-8BD0BF670922}" type="slidenum">
              <a:rPr lang="en-US" smtClean="0"/>
              <a:pPr/>
              <a:t>‹#›</a:t>
            </a:fld>
            <a:endParaRPr lang="en-US"/>
          </a:p>
        </p:txBody>
      </p:sp>
    </p:spTree>
    <p:extLst>
      <p:ext uri="{BB962C8B-B14F-4D97-AF65-F5344CB8AC3E}">
        <p14:creationId xmlns:p14="http://schemas.microsoft.com/office/powerpoint/2010/main" val="409614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143AE911-0A8D-CA4F-A7F7-B6C10DC3CB76}"/>
              </a:ext>
            </a:extLst>
          </p:cNvPr>
          <p:cNvSpPr>
            <a:spLocks noGrp="1"/>
          </p:cNvSpPr>
          <p:nvPr>
            <p:ph type="sldNum" sz="quarter" idx="12"/>
          </p:nvPr>
        </p:nvSpPr>
        <p:spPr>
          <a:xfrm>
            <a:off x="3657601" y="9453280"/>
            <a:ext cx="457199" cy="383054"/>
          </a:xfrm>
          <a:prstGeom prst="rect">
            <a:avLst/>
          </a:prstGeom>
        </p:spPr>
        <p:txBody>
          <a:bodyPr/>
          <a:lstStyle>
            <a:lvl1pPr algn="ctr">
              <a:defRPr sz="1100">
                <a:solidFill>
                  <a:schemeClr val="tx1"/>
                </a:solidFill>
                <a:latin typeface="Arial" panose="020B0604020202020204" pitchFamily="34" charset="0"/>
                <a:cs typeface="Arial" panose="020B0604020202020204" pitchFamily="34" charset="0"/>
              </a:defRPr>
            </a:lvl1pPr>
          </a:lstStyle>
          <a:p>
            <a:fld id="{18284411-F125-4587-9CA9-8BD0BF670922}" type="slidenum">
              <a:rPr lang="en-US" smtClean="0"/>
              <a:pPr/>
              <a:t>‹#›</a:t>
            </a:fld>
            <a:endParaRPr lang="en-US"/>
          </a:p>
        </p:txBody>
      </p:sp>
    </p:spTree>
    <p:extLst>
      <p:ext uri="{BB962C8B-B14F-4D97-AF65-F5344CB8AC3E}">
        <p14:creationId xmlns:p14="http://schemas.microsoft.com/office/powerpoint/2010/main" val="1465097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field">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9A92EF2C-F8B9-4820-B182-7C2135DC3FF6}"/>
              </a:ext>
            </a:extLst>
          </p:cNvPr>
          <p:cNvSpPr>
            <a:spLocks noGrp="1"/>
          </p:cNvSpPr>
          <p:nvPr>
            <p:ph type="pic" idx="1"/>
          </p:nvPr>
        </p:nvSpPr>
        <p:spPr>
          <a:xfrm>
            <a:off x="0" y="346841"/>
            <a:ext cx="3886200" cy="1939159"/>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endParaRPr lang="en-US"/>
          </a:p>
        </p:txBody>
      </p:sp>
      <p:sp>
        <p:nvSpPr>
          <p:cNvPr id="15" name="Content Placeholder 2">
            <a:extLst>
              <a:ext uri="{FF2B5EF4-FFF2-40B4-BE49-F238E27FC236}">
                <a16:creationId xmlns:a16="http://schemas.microsoft.com/office/drawing/2014/main" id="{38AF5710-D7D2-403D-B256-D798C7DCCE27}"/>
              </a:ext>
            </a:extLst>
          </p:cNvPr>
          <p:cNvSpPr>
            <a:spLocks noGrp="1"/>
          </p:cNvSpPr>
          <p:nvPr>
            <p:ph idx="10"/>
          </p:nvPr>
        </p:nvSpPr>
        <p:spPr>
          <a:xfrm>
            <a:off x="457200" y="2468880"/>
            <a:ext cx="6858000" cy="6609806"/>
          </a:xfrm>
        </p:spPr>
        <p:txBody>
          <a:bodyPr>
            <a:normAutofit/>
          </a:bodyPr>
          <a:lstStyle>
            <a:lvl1pPr>
              <a:buClr>
                <a:schemeClr val="accent1"/>
              </a:buClr>
              <a:defRPr sz="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a:buClr>
                <a:schemeClr val="accent1"/>
              </a:buClr>
              <a:defRPr sz="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a:buClr>
                <a:schemeClr val="accent1"/>
              </a:buClr>
              <a:defRPr sz="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a:buClr>
                <a:schemeClr val="accent1"/>
              </a:buClr>
              <a:defRPr sz="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a:buClr>
                <a:schemeClr val="accent1"/>
              </a:buClr>
              <a:defRPr sz="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a:defRPr sz="1700"/>
            </a:lvl6pPr>
            <a:lvl7pPr>
              <a:defRPr sz="1700"/>
            </a:lvl7pPr>
            <a:lvl8pPr>
              <a:defRPr sz="1700"/>
            </a:lvl8pPr>
            <a:lvl9pPr>
              <a:defRPr sz="17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E1AB87DB-C4E0-4B7B-A1B4-7E13BF845477}"/>
              </a:ext>
            </a:extLst>
          </p:cNvPr>
          <p:cNvSpPr/>
          <p:nvPr/>
        </p:nvSpPr>
        <p:spPr>
          <a:xfrm>
            <a:off x="3887639" y="0"/>
            <a:ext cx="3884762"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Open Sans" panose="020B0606030504020204" pitchFamily="34" charset="0"/>
              <a:ea typeface="Open Sans" panose="020B0606030504020204" pitchFamily="34" charset="0"/>
              <a:cs typeface="Open Sans" panose="020B0606030504020204" pitchFamily="34" charset="0"/>
            </a:endParaRPr>
          </a:p>
        </p:txBody>
      </p:sp>
      <p:sp>
        <p:nvSpPr>
          <p:cNvPr id="17" name="Title 1">
            <a:extLst>
              <a:ext uri="{FF2B5EF4-FFF2-40B4-BE49-F238E27FC236}">
                <a16:creationId xmlns:a16="http://schemas.microsoft.com/office/drawing/2014/main" id="{5B9A6066-62D2-4142-88E0-C7E36442FA00}"/>
              </a:ext>
            </a:extLst>
          </p:cNvPr>
          <p:cNvSpPr>
            <a:spLocks noGrp="1"/>
          </p:cNvSpPr>
          <p:nvPr>
            <p:ph type="title" hasCustomPrompt="1"/>
          </p:nvPr>
        </p:nvSpPr>
        <p:spPr>
          <a:xfrm>
            <a:off x="3881887" y="350808"/>
            <a:ext cx="3433313" cy="1935192"/>
          </a:xfrm>
        </p:spPr>
        <p:txBody>
          <a:bodyPr anchor="ctr">
            <a:normAutofit/>
          </a:bodyPr>
          <a:lstStyle>
            <a:lvl1pPr algn="ctr">
              <a:defRPr sz="24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9DA8E4AB-4826-0247-A918-AD215697BF44}"/>
              </a:ext>
            </a:extLst>
          </p:cNvPr>
          <p:cNvSpPr>
            <a:spLocks noGrp="1"/>
          </p:cNvSpPr>
          <p:nvPr>
            <p:ph type="sldNum" sz="quarter" idx="12"/>
          </p:nvPr>
        </p:nvSpPr>
        <p:spPr>
          <a:xfrm>
            <a:off x="3657601" y="9453280"/>
            <a:ext cx="457199" cy="383054"/>
          </a:xfrm>
          <a:prstGeom prst="rect">
            <a:avLst/>
          </a:prstGeom>
        </p:spPr>
        <p:txBody>
          <a:bodyPr/>
          <a:lstStyle>
            <a:lvl1pPr algn="ctr">
              <a:defRPr sz="1100">
                <a:solidFill>
                  <a:schemeClr val="tx1"/>
                </a:solidFill>
                <a:latin typeface="Arial" panose="020B0604020202020204" pitchFamily="34" charset="0"/>
                <a:cs typeface="Arial" panose="020B0604020202020204" pitchFamily="34" charset="0"/>
              </a:defRPr>
            </a:lvl1pPr>
          </a:lstStyle>
          <a:p>
            <a:fld id="{18284411-F125-4587-9CA9-8BD0BF670922}" type="slidenum">
              <a:rPr lang="en-US" smtClean="0"/>
              <a:pPr/>
              <a:t>‹#›</a:t>
            </a:fld>
            <a:endParaRPr lang="en-US"/>
          </a:p>
        </p:txBody>
      </p:sp>
    </p:spTree>
    <p:extLst>
      <p:ext uri="{BB962C8B-B14F-4D97-AF65-F5344CB8AC3E}">
        <p14:creationId xmlns:p14="http://schemas.microsoft.com/office/powerpoint/2010/main" val="128392821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field">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9A92EF2C-F8B9-4820-B182-7C2135DC3FF6}"/>
              </a:ext>
            </a:extLst>
          </p:cNvPr>
          <p:cNvSpPr>
            <a:spLocks noGrp="1"/>
          </p:cNvSpPr>
          <p:nvPr>
            <p:ph type="pic" idx="1"/>
          </p:nvPr>
        </p:nvSpPr>
        <p:spPr>
          <a:xfrm>
            <a:off x="3886200" y="343325"/>
            <a:ext cx="3886200" cy="1942675"/>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endParaRPr lang="en-US"/>
          </a:p>
        </p:txBody>
      </p:sp>
      <p:sp>
        <p:nvSpPr>
          <p:cNvPr id="7" name="Rectangle 6">
            <a:extLst>
              <a:ext uri="{FF2B5EF4-FFF2-40B4-BE49-F238E27FC236}">
                <a16:creationId xmlns:a16="http://schemas.microsoft.com/office/drawing/2014/main" id="{3B5A1DC6-77C1-7B48-837B-EB73B731A968}"/>
              </a:ext>
            </a:extLst>
          </p:cNvPr>
          <p:cNvSpPr/>
          <p:nvPr userDrawn="1"/>
        </p:nvSpPr>
        <p:spPr>
          <a:xfrm>
            <a:off x="0" y="0"/>
            <a:ext cx="388476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Open Sans" panose="020B0606030504020204" pitchFamily="34" charset="0"/>
              <a:ea typeface="Open Sans" panose="020B0606030504020204" pitchFamily="34" charset="0"/>
              <a:cs typeface="Open Sans" panose="020B0606030504020204" pitchFamily="34" charset="0"/>
            </a:endParaRPr>
          </a:p>
        </p:txBody>
      </p:sp>
      <p:sp>
        <p:nvSpPr>
          <p:cNvPr id="15" name="Content Placeholder 2">
            <a:extLst>
              <a:ext uri="{FF2B5EF4-FFF2-40B4-BE49-F238E27FC236}">
                <a16:creationId xmlns:a16="http://schemas.microsoft.com/office/drawing/2014/main" id="{38AF5710-D7D2-403D-B256-D798C7DCCE27}"/>
              </a:ext>
            </a:extLst>
          </p:cNvPr>
          <p:cNvSpPr>
            <a:spLocks noGrp="1"/>
          </p:cNvSpPr>
          <p:nvPr>
            <p:ph idx="10"/>
          </p:nvPr>
        </p:nvSpPr>
        <p:spPr>
          <a:xfrm>
            <a:off x="457200" y="2468880"/>
            <a:ext cx="6858000" cy="6675120"/>
          </a:xfrm>
        </p:spPr>
        <p:txBody>
          <a:bodyPr>
            <a:normAutofit/>
          </a:bodyPr>
          <a:lstStyle>
            <a:lvl1pPr>
              <a:defRPr sz="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a:defRPr sz="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a:defRPr sz="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a:defRPr sz="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a:defRPr sz="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a:defRPr sz="1700"/>
            </a:lvl6pPr>
            <a:lvl7pPr>
              <a:defRPr sz="1700"/>
            </a:lvl7pPr>
            <a:lvl8pPr>
              <a:defRPr sz="1700"/>
            </a:lvl8pPr>
            <a:lvl9pPr>
              <a:defRPr sz="17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5B9A6066-62D2-4142-88E0-C7E36442FA00}"/>
              </a:ext>
            </a:extLst>
          </p:cNvPr>
          <p:cNvSpPr>
            <a:spLocks noGrp="1"/>
          </p:cNvSpPr>
          <p:nvPr>
            <p:ph type="title" hasCustomPrompt="1"/>
          </p:nvPr>
        </p:nvSpPr>
        <p:spPr>
          <a:xfrm>
            <a:off x="457199" y="339926"/>
            <a:ext cx="3423921" cy="1946074"/>
          </a:xfrm>
        </p:spPr>
        <p:txBody>
          <a:bodyPr anchor="ctr">
            <a:normAutofit/>
          </a:bodyPr>
          <a:lstStyle>
            <a:lvl1pPr algn="ctr">
              <a:defRPr sz="24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B513CCD-CB9A-A744-8AB0-C8C4C582EA45}"/>
              </a:ext>
            </a:extLst>
          </p:cNvPr>
          <p:cNvSpPr>
            <a:spLocks noGrp="1"/>
          </p:cNvSpPr>
          <p:nvPr>
            <p:ph type="sldNum" sz="quarter" idx="12"/>
          </p:nvPr>
        </p:nvSpPr>
        <p:spPr>
          <a:xfrm>
            <a:off x="3657601" y="9453280"/>
            <a:ext cx="457199" cy="383054"/>
          </a:xfrm>
          <a:prstGeom prst="rect">
            <a:avLst/>
          </a:prstGeom>
        </p:spPr>
        <p:txBody>
          <a:bodyPr/>
          <a:lstStyle>
            <a:lvl1pPr algn="ctr">
              <a:defRPr sz="1100">
                <a:solidFill>
                  <a:schemeClr val="tx1"/>
                </a:solidFill>
                <a:latin typeface="Arial" panose="020B0604020202020204" pitchFamily="34" charset="0"/>
                <a:cs typeface="Arial" panose="020B0604020202020204" pitchFamily="34" charset="0"/>
              </a:defRPr>
            </a:lvl1pPr>
          </a:lstStyle>
          <a:p>
            <a:fld id="{18284411-F125-4587-9CA9-8BD0BF670922}" type="slidenum">
              <a:rPr lang="en-US" smtClean="0"/>
              <a:pPr/>
              <a:t>‹#›</a:t>
            </a:fld>
            <a:endParaRPr lang="en-US"/>
          </a:p>
        </p:txBody>
      </p:sp>
    </p:spTree>
    <p:extLst>
      <p:ext uri="{BB962C8B-B14F-4D97-AF65-F5344CB8AC3E}">
        <p14:creationId xmlns:p14="http://schemas.microsoft.com/office/powerpoint/2010/main" val="370629921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753635"/>
          </a:xfrm>
        </p:spPr>
        <p:txBody>
          <a:bodyPr>
            <a:normAutofit/>
          </a:bodyPr>
          <a:lstStyle>
            <a:lvl1pPr>
              <a:defRPr sz="2400" b="1"/>
            </a:lvl1pPr>
          </a:lstStyle>
          <a:p>
            <a:r>
              <a:rPr lang="en-US" dirty="0"/>
              <a:t>Click to edit Master title style</a:t>
            </a:r>
          </a:p>
        </p:txBody>
      </p:sp>
      <p:sp>
        <p:nvSpPr>
          <p:cNvPr id="3" name="Content Placeholder 2"/>
          <p:cNvSpPr>
            <a:spLocks noGrp="1"/>
          </p:cNvSpPr>
          <p:nvPr>
            <p:ph idx="1"/>
          </p:nvPr>
        </p:nvSpPr>
        <p:spPr>
          <a:xfrm>
            <a:off x="534353" y="1528997"/>
            <a:ext cx="6703695" cy="7530549"/>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657601" y="9453280"/>
            <a:ext cx="457199" cy="383054"/>
          </a:xfrm>
          <a:prstGeom prst="rect">
            <a:avLst/>
          </a:prstGeom>
        </p:spPr>
        <p:txBody>
          <a:bodyPr/>
          <a:lstStyle>
            <a:lvl1pPr algn="ctr">
              <a:defRPr sz="1100">
                <a:solidFill>
                  <a:schemeClr val="tx1"/>
                </a:solidFill>
                <a:latin typeface="Arial" panose="020B0604020202020204" pitchFamily="34" charset="0"/>
                <a:cs typeface="Arial" panose="020B0604020202020204" pitchFamily="34" charset="0"/>
              </a:defRPr>
            </a:lvl1pPr>
          </a:lstStyle>
          <a:p>
            <a:fld id="{18284411-F125-4587-9CA9-8BD0BF670922}" type="slidenum">
              <a:rPr lang="en-US" smtClean="0"/>
              <a:pPr/>
              <a:t>‹#›</a:t>
            </a:fld>
            <a:endParaRPr lang="en-US"/>
          </a:p>
        </p:txBody>
      </p:sp>
    </p:spTree>
    <p:extLst>
      <p:ext uri="{BB962C8B-B14F-4D97-AF65-F5344CB8AC3E}">
        <p14:creationId xmlns:p14="http://schemas.microsoft.com/office/powerpoint/2010/main" val="351228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B17CE3DD-8010-A74F-8179-4DB45C9E34AC}"/>
              </a:ext>
            </a:extLst>
          </p:cNvPr>
          <p:cNvSpPr>
            <a:spLocks noGrp="1"/>
          </p:cNvSpPr>
          <p:nvPr>
            <p:ph type="sldNum" sz="quarter" idx="12"/>
          </p:nvPr>
        </p:nvSpPr>
        <p:spPr>
          <a:xfrm>
            <a:off x="3657601" y="9453280"/>
            <a:ext cx="457199" cy="383054"/>
          </a:xfrm>
          <a:prstGeom prst="rect">
            <a:avLst/>
          </a:prstGeom>
        </p:spPr>
        <p:txBody>
          <a:bodyPr/>
          <a:lstStyle>
            <a:lvl1pPr algn="ctr">
              <a:defRPr sz="1100">
                <a:solidFill>
                  <a:schemeClr val="tx1"/>
                </a:solidFill>
                <a:latin typeface="Arial" panose="020B0604020202020204" pitchFamily="34" charset="0"/>
                <a:cs typeface="Arial" panose="020B0604020202020204" pitchFamily="34" charset="0"/>
              </a:defRPr>
            </a:lvl1pPr>
          </a:lstStyle>
          <a:p>
            <a:fld id="{18284411-F125-4587-9CA9-8BD0BF670922}" type="slidenum">
              <a:rPr lang="en-US" smtClean="0"/>
              <a:pPr/>
              <a:t>‹#›</a:t>
            </a:fld>
            <a:endParaRPr lang="en-US"/>
          </a:p>
        </p:txBody>
      </p:sp>
    </p:spTree>
    <p:extLst>
      <p:ext uri="{BB962C8B-B14F-4D97-AF65-F5344CB8AC3E}">
        <p14:creationId xmlns:p14="http://schemas.microsoft.com/office/powerpoint/2010/main" val="327932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E6551B39-09D2-0C4E-8986-71465FE93D23}"/>
              </a:ext>
            </a:extLst>
          </p:cNvPr>
          <p:cNvSpPr>
            <a:spLocks noGrp="1"/>
          </p:cNvSpPr>
          <p:nvPr>
            <p:ph type="sldNum" sz="quarter" idx="12"/>
          </p:nvPr>
        </p:nvSpPr>
        <p:spPr>
          <a:xfrm>
            <a:off x="3657601" y="9453280"/>
            <a:ext cx="457199" cy="383054"/>
          </a:xfrm>
          <a:prstGeom prst="rect">
            <a:avLst/>
          </a:prstGeom>
        </p:spPr>
        <p:txBody>
          <a:bodyPr/>
          <a:lstStyle>
            <a:lvl1pPr algn="ctr">
              <a:defRPr sz="1100">
                <a:solidFill>
                  <a:schemeClr val="tx1"/>
                </a:solidFill>
                <a:latin typeface="Arial" panose="020B0604020202020204" pitchFamily="34" charset="0"/>
                <a:cs typeface="Arial" panose="020B0604020202020204" pitchFamily="34" charset="0"/>
              </a:defRPr>
            </a:lvl1pPr>
          </a:lstStyle>
          <a:p>
            <a:fld id="{18284411-F125-4587-9CA9-8BD0BF670922}" type="slidenum">
              <a:rPr lang="en-US" smtClean="0"/>
              <a:pPr/>
              <a:t>‹#›</a:t>
            </a:fld>
            <a:endParaRPr lang="en-US"/>
          </a:p>
        </p:txBody>
      </p:sp>
    </p:spTree>
    <p:extLst>
      <p:ext uri="{BB962C8B-B14F-4D97-AF65-F5344CB8AC3E}">
        <p14:creationId xmlns:p14="http://schemas.microsoft.com/office/powerpoint/2010/main" val="358331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A33A189C-F3AD-1448-A4EC-9102E176DFB4}"/>
              </a:ext>
            </a:extLst>
          </p:cNvPr>
          <p:cNvSpPr>
            <a:spLocks noGrp="1"/>
          </p:cNvSpPr>
          <p:nvPr>
            <p:ph type="sldNum" sz="quarter" idx="12"/>
          </p:nvPr>
        </p:nvSpPr>
        <p:spPr>
          <a:xfrm>
            <a:off x="3657601" y="9453280"/>
            <a:ext cx="457199" cy="383054"/>
          </a:xfrm>
          <a:prstGeom prst="rect">
            <a:avLst/>
          </a:prstGeom>
        </p:spPr>
        <p:txBody>
          <a:bodyPr/>
          <a:lstStyle>
            <a:lvl1pPr algn="ctr">
              <a:defRPr sz="1100">
                <a:solidFill>
                  <a:schemeClr val="tx1"/>
                </a:solidFill>
                <a:latin typeface="Arial" panose="020B0604020202020204" pitchFamily="34" charset="0"/>
                <a:cs typeface="Arial" panose="020B0604020202020204" pitchFamily="34" charset="0"/>
              </a:defRPr>
            </a:lvl1pPr>
          </a:lstStyle>
          <a:p>
            <a:fld id="{18284411-F125-4587-9CA9-8BD0BF670922}" type="slidenum">
              <a:rPr lang="en-US" smtClean="0"/>
              <a:pPr/>
              <a:t>‹#›</a:t>
            </a:fld>
            <a:endParaRPr lang="en-US"/>
          </a:p>
        </p:txBody>
      </p:sp>
    </p:spTree>
    <p:extLst>
      <p:ext uri="{BB962C8B-B14F-4D97-AF65-F5344CB8AC3E}">
        <p14:creationId xmlns:p14="http://schemas.microsoft.com/office/powerpoint/2010/main" val="291979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55655132-C073-3149-A67C-B39E7C090EB2}"/>
              </a:ext>
            </a:extLst>
          </p:cNvPr>
          <p:cNvSpPr>
            <a:spLocks noGrp="1"/>
          </p:cNvSpPr>
          <p:nvPr>
            <p:ph type="sldNum" sz="quarter" idx="12"/>
          </p:nvPr>
        </p:nvSpPr>
        <p:spPr>
          <a:xfrm>
            <a:off x="3657601" y="9453280"/>
            <a:ext cx="457199" cy="383054"/>
          </a:xfrm>
          <a:prstGeom prst="rect">
            <a:avLst/>
          </a:prstGeom>
        </p:spPr>
        <p:txBody>
          <a:bodyPr/>
          <a:lstStyle>
            <a:lvl1pPr algn="ctr">
              <a:defRPr sz="1100">
                <a:solidFill>
                  <a:schemeClr val="tx1"/>
                </a:solidFill>
                <a:latin typeface="Arial" panose="020B0604020202020204" pitchFamily="34" charset="0"/>
                <a:cs typeface="Arial" panose="020B0604020202020204" pitchFamily="34" charset="0"/>
              </a:defRPr>
            </a:lvl1pPr>
          </a:lstStyle>
          <a:p>
            <a:fld id="{18284411-F125-4587-9CA9-8BD0BF670922}" type="slidenum">
              <a:rPr lang="en-US" smtClean="0"/>
              <a:pPr/>
              <a:t>‹#›</a:t>
            </a:fld>
            <a:endParaRPr lang="en-US"/>
          </a:p>
        </p:txBody>
      </p:sp>
    </p:spTree>
    <p:extLst>
      <p:ext uri="{BB962C8B-B14F-4D97-AF65-F5344CB8AC3E}">
        <p14:creationId xmlns:p14="http://schemas.microsoft.com/office/powerpoint/2010/main" val="99436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FD612F1-64C7-A041-A88C-0BF19C60C8EE}"/>
              </a:ext>
            </a:extLst>
          </p:cNvPr>
          <p:cNvSpPr>
            <a:spLocks noGrp="1"/>
          </p:cNvSpPr>
          <p:nvPr>
            <p:ph type="sldNum" sz="quarter" idx="12"/>
          </p:nvPr>
        </p:nvSpPr>
        <p:spPr>
          <a:xfrm>
            <a:off x="3657601" y="9453280"/>
            <a:ext cx="457199" cy="383054"/>
          </a:xfrm>
          <a:prstGeom prst="rect">
            <a:avLst/>
          </a:prstGeom>
        </p:spPr>
        <p:txBody>
          <a:bodyPr/>
          <a:lstStyle>
            <a:lvl1pPr algn="ctr">
              <a:defRPr sz="1100">
                <a:solidFill>
                  <a:schemeClr val="tx1"/>
                </a:solidFill>
                <a:latin typeface="Arial" panose="020B0604020202020204" pitchFamily="34" charset="0"/>
                <a:cs typeface="Arial" panose="020B0604020202020204" pitchFamily="34" charset="0"/>
              </a:defRPr>
            </a:lvl1pPr>
          </a:lstStyle>
          <a:p>
            <a:fld id="{18284411-F125-4587-9CA9-8BD0BF670922}" type="slidenum">
              <a:rPr lang="en-US" smtClean="0"/>
              <a:pPr/>
              <a:t>‹#›</a:t>
            </a:fld>
            <a:endParaRPr lang="en-US"/>
          </a:p>
        </p:txBody>
      </p:sp>
    </p:spTree>
    <p:extLst>
      <p:ext uri="{BB962C8B-B14F-4D97-AF65-F5344CB8AC3E}">
        <p14:creationId xmlns:p14="http://schemas.microsoft.com/office/powerpoint/2010/main" val="215597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8" name="Slide Number Placeholder 5">
            <a:extLst>
              <a:ext uri="{FF2B5EF4-FFF2-40B4-BE49-F238E27FC236}">
                <a16:creationId xmlns:a16="http://schemas.microsoft.com/office/drawing/2014/main" id="{78F9A3A9-E0AD-E046-A749-75B8F1927B21}"/>
              </a:ext>
            </a:extLst>
          </p:cNvPr>
          <p:cNvSpPr>
            <a:spLocks noGrp="1"/>
          </p:cNvSpPr>
          <p:nvPr>
            <p:ph type="sldNum" sz="quarter" idx="12"/>
          </p:nvPr>
        </p:nvSpPr>
        <p:spPr>
          <a:xfrm>
            <a:off x="3657601" y="9453280"/>
            <a:ext cx="457199" cy="383054"/>
          </a:xfrm>
          <a:prstGeom prst="rect">
            <a:avLst/>
          </a:prstGeom>
        </p:spPr>
        <p:txBody>
          <a:bodyPr/>
          <a:lstStyle>
            <a:lvl1pPr algn="ctr">
              <a:defRPr sz="1100">
                <a:solidFill>
                  <a:schemeClr val="tx1"/>
                </a:solidFill>
                <a:latin typeface="Arial" panose="020B0604020202020204" pitchFamily="34" charset="0"/>
                <a:cs typeface="Arial" panose="020B0604020202020204" pitchFamily="34" charset="0"/>
              </a:defRPr>
            </a:lvl1pPr>
          </a:lstStyle>
          <a:p>
            <a:fld id="{18284411-F125-4587-9CA9-8BD0BF670922}" type="slidenum">
              <a:rPr lang="en-US" smtClean="0"/>
              <a:pPr/>
              <a:t>‹#›</a:t>
            </a:fld>
            <a:endParaRPr lang="en-US"/>
          </a:p>
        </p:txBody>
      </p:sp>
    </p:spTree>
    <p:extLst>
      <p:ext uri="{BB962C8B-B14F-4D97-AF65-F5344CB8AC3E}">
        <p14:creationId xmlns:p14="http://schemas.microsoft.com/office/powerpoint/2010/main" val="337297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8" name="Slide Number Placeholder 5">
            <a:extLst>
              <a:ext uri="{FF2B5EF4-FFF2-40B4-BE49-F238E27FC236}">
                <a16:creationId xmlns:a16="http://schemas.microsoft.com/office/drawing/2014/main" id="{69A69011-9D43-AA4A-BABA-ADCC0899B59D}"/>
              </a:ext>
            </a:extLst>
          </p:cNvPr>
          <p:cNvSpPr>
            <a:spLocks noGrp="1"/>
          </p:cNvSpPr>
          <p:nvPr>
            <p:ph type="sldNum" sz="quarter" idx="12"/>
          </p:nvPr>
        </p:nvSpPr>
        <p:spPr>
          <a:xfrm>
            <a:off x="3657601" y="9453280"/>
            <a:ext cx="457199" cy="383054"/>
          </a:xfrm>
          <a:prstGeom prst="rect">
            <a:avLst/>
          </a:prstGeom>
        </p:spPr>
        <p:txBody>
          <a:bodyPr/>
          <a:lstStyle>
            <a:lvl1pPr algn="ctr">
              <a:defRPr sz="1100">
                <a:solidFill>
                  <a:schemeClr val="tx1"/>
                </a:solidFill>
                <a:latin typeface="Arial" panose="020B0604020202020204" pitchFamily="34" charset="0"/>
                <a:cs typeface="Arial" panose="020B0604020202020204" pitchFamily="34" charset="0"/>
              </a:defRPr>
            </a:lvl1pPr>
          </a:lstStyle>
          <a:p>
            <a:fld id="{18284411-F125-4587-9CA9-8BD0BF670922}" type="slidenum">
              <a:rPr lang="en-US" smtClean="0"/>
              <a:pPr/>
              <a:t>‹#›</a:t>
            </a:fld>
            <a:endParaRPr lang="en-US"/>
          </a:p>
        </p:txBody>
      </p:sp>
    </p:spTree>
    <p:extLst>
      <p:ext uri="{BB962C8B-B14F-4D97-AF65-F5344CB8AC3E}">
        <p14:creationId xmlns:p14="http://schemas.microsoft.com/office/powerpoint/2010/main" val="209344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D29D5837-49C0-4D4A-9DFE-4A8051324D2C}"/>
              </a:ext>
            </a:extLst>
          </p:cNvPr>
          <p:cNvSpPr/>
          <p:nvPr userDrawn="1"/>
        </p:nvSpPr>
        <p:spPr>
          <a:xfrm>
            <a:off x="0" y="0"/>
            <a:ext cx="3886200" cy="344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5B6E4C-4232-294E-9F12-3B975DEE242F}"/>
              </a:ext>
            </a:extLst>
          </p:cNvPr>
          <p:cNvSpPr/>
          <p:nvPr userDrawn="1"/>
        </p:nvSpPr>
        <p:spPr>
          <a:xfrm>
            <a:off x="3886200" y="0"/>
            <a:ext cx="3886200" cy="34455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80391F-8294-0247-AC6E-921E9A97E89F}"/>
              </a:ext>
            </a:extLst>
          </p:cNvPr>
          <p:cNvSpPr txBox="1"/>
          <p:nvPr userDrawn="1"/>
        </p:nvSpPr>
        <p:spPr>
          <a:xfrm>
            <a:off x="440634" y="9493418"/>
            <a:ext cx="520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latin typeface="Arial" panose="020B0604020202020204" pitchFamily="34" charset="0"/>
                <a:cs typeface="Arial" panose="020B0604020202020204" pitchFamily="34" charset="0"/>
              </a:rPr>
              <a:t>COPYRIGHT INFO HERE</a:t>
            </a:r>
          </a:p>
        </p:txBody>
      </p:sp>
      <p:sp>
        <p:nvSpPr>
          <p:cNvPr id="10" name="TextBox 9">
            <a:extLst>
              <a:ext uri="{FF2B5EF4-FFF2-40B4-BE49-F238E27FC236}">
                <a16:creationId xmlns:a16="http://schemas.microsoft.com/office/drawing/2014/main" id="{8BFBD76B-2C7F-EE46-818F-AF63AF0CA44F}"/>
              </a:ext>
            </a:extLst>
          </p:cNvPr>
          <p:cNvSpPr txBox="1"/>
          <p:nvPr userDrawn="1"/>
        </p:nvSpPr>
        <p:spPr>
          <a:xfrm>
            <a:off x="6052930" y="9219438"/>
            <a:ext cx="1222514" cy="40856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a:latin typeface="Arial" panose="020B0604020202020204" pitchFamily="34" charset="0"/>
                <a:cs typeface="Arial" panose="020B0604020202020204" pitchFamily="34" charset="0"/>
              </a:rPr>
              <a:t>YOUR LOGO HERE</a:t>
            </a:r>
          </a:p>
        </p:txBody>
      </p:sp>
      <p:sp>
        <p:nvSpPr>
          <p:cNvPr id="13" name="Rectangle 12">
            <a:extLst>
              <a:ext uri="{FF2B5EF4-FFF2-40B4-BE49-F238E27FC236}">
                <a16:creationId xmlns:a16="http://schemas.microsoft.com/office/drawing/2014/main" id="{8EA1765D-0D81-5F47-8178-B803EE2284A0}"/>
              </a:ext>
            </a:extLst>
          </p:cNvPr>
          <p:cNvSpPr/>
          <p:nvPr userDrawn="1"/>
        </p:nvSpPr>
        <p:spPr>
          <a:xfrm>
            <a:off x="0" y="9713843"/>
            <a:ext cx="3886200" cy="344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06C72D7-2DCA-C644-ABBC-A2A31274B080}"/>
              </a:ext>
            </a:extLst>
          </p:cNvPr>
          <p:cNvSpPr/>
          <p:nvPr userDrawn="1"/>
        </p:nvSpPr>
        <p:spPr>
          <a:xfrm>
            <a:off x="3886200" y="9713843"/>
            <a:ext cx="3886200" cy="34455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96479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11" r:id="rId12"/>
    <p:sldLayoutId id="2147483712" r:id="rId13"/>
  </p:sldLayoutIdLst>
  <p:hf hdr="0" dt="0"/>
  <p:txStyles>
    <p:titleStyle>
      <a:lvl1pPr algn="l" defTabSz="777240" rtl="0" eaLnBrk="1" latinLnBrk="0" hangingPunct="1">
        <a:lnSpc>
          <a:spcPct val="90000"/>
        </a:lnSpc>
        <a:spcBef>
          <a:spcPct val="0"/>
        </a:spcBef>
        <a:buNone/>
        <a:defRPr sz="3740" kern="1200">
          <a:solidFill>
            <a:srgbClr val="7F7F7F"/>
          </a:solidFill>
          <a:latin typeface="Arial" panose="020B0604020202020204" pitchFamily="34" charset="0"/>
          <a:ea typeface="+mj-ea"/>
          <a:cs typeface="Arial" panose="020B0604020202020204" pitchFamily="34" charset="0"/>
        </a:defRPr>
      </a:lvl1pPr>
    </p:titleStyle>
    <p:bodyStyle>
      <a:lvl1pPr marL="194310" indent="-194310" algn="l" defTabSz="777240" rtl="0" eaLnBrk="1" latinLnBrk="0" hangingPunct="1">
        <a:lnSpc>
          <a:spcPct val="90000"/>
        </a:lnSpc>
        <a:spcBef>
          <a:spcPts val="850"/>
        </a:spcBef>
        <a:buClr>
          <a:schemeClr val="accent1"/>
        </a:buClr>
        <a:buFont typeface="Arial" panose="020B0604020202020204" pitchFamily="34" charset="0"/>
        <a:buChar char="•"/>
        <a:defRPr sz="2380" kern="1200">
          <a:solidFill>
            <a:schemeClr val="tx1"/>
          </a:solidFill>
          <a:latin typeface="Arial" panose="020B0604020202020204" pitchFamily="34" charset="0"/>
          <a:ea typeface="+mn-ea"/>
          <a:cs typeface="Arial" panose="020B0604020202020204" pitchFamily="34" charset="0"/>
        </a:defRPr>
      </a:lvl1pPr>
      <a:lvl2pPr marL="582930" indent="-194310" algn="l" defTabSz="777240" rtl="0" eaLnBrk="1" latinLnBrk="0" hangingPunct="1">
        <a:lnSpc>
          <a:spcPct val="90000"/>
        </a:lnSpc>
        <a:spcBef>
          <a:spcPts val="425"/>
        </a:spcBef>
        <a:buClr>
          <a:schemeClr val="accent1"/>
        </a:buClr>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2pPr>
      <a:lvl3pPr marL="971550" indent="-194310" algn="l" defTabSz="777240" rtl="0" eaLnBrk="1" latinLnBrk="0" hangingPunct="1">
        <a:lnSpc>
          <a:spcPct val="90000"/>
        </a:lnSpc>
        <a:spcBef>
          <a:spcPts val="425"/>
        </a:spcBef>
        <a:buClr>
          <a:schemeClr val="accent1"/>
        </a:buClr>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3pPr>
      <a:lvl4pPr marL="1360170" indent="-194310" algn="l" defTabSz="777240" rtl="0" eaLnBrk="1" latinLnBrk="0" hangingPunct="1">
        <a:lnSpc>
          <a:spcPct val="90000"/>
        </a:lnSpc>
        <a:spcBef>
          <a:spcPts val="425"/>
        </a:spcBef>
        <a:buClr>
          <a:schemeClr val="accent1"/>
        </a:buClr>
        <a:buFont typeface="Arial" panose="020B0604020202020204" pitchFamily="34" charset="0"/>
        <a:buChar char="•"/>
        <a:defRPr sz="1530" kern="1200">
          <a:solidFill>
            <a:schemeClr val="tx1"/>
          </a:solidFill>
          <a:latin typeface="Arial" panose="020B0604020202020204" pitchFamily="34" charset="0"/>
          <a:ea typeface="+mn-ea"/>
          <a:cs typeface="Arial" panose="020B0604020202020204" pitchFamily="34" charset="0"/>
        </a:defRPr>
      </a:lvl4pPr>
      <a:lvl5pPr marL="1748790" indent="-194310" algn="l" defTabSz="777240" rtl="0" eaLnBrk="1" latinLnBrk="0" hangingPunct="1">
        <a:lnSpc>
          <a:spcPct val="90000"/>
        </a:lnSpc>
        <a:spcBef>
          <a:spcPts val="425"/>
        </a:spcBef>
        <a:buClr>
          <a:schemeClr val="accent1"/>
        </a:buClr>
        <a:buFont typeface="Arial" panose="020B0604020202020204" pitchFamily="34" charset="0"/>
        <a:buChar char="•"/>
        <a:defRPr sz="1530" kern="1200">
          <a:solidFill>
            <a:schemeClr val="tx1"/>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EA64472-F5F7-5F4D-A5C5-FC179AF63A20}"/>
              </a:ext>
            </a:extLst>
          </p:cNvPr>
          <p:cNvSpPr>
            <a:spLocks noGrp="1"/>
          </p:cNvSpPr>
          <p:nvPr>
            <p:ph type="ctrTitle"/>
          </p:nvPr>
        </p:nvSpPr>
        <p:spPr/>
        <p:txBody>
          <a:bodyPr/>
          <a:lstStyle/>
          <a:p>
            <a:r>
              <a:rPr lang="en-US" b="1" dirty="0"/>
              <a:t>MOVING FROM </a:t>
            </a:r>
            <a:br>
              <a:rPr lang="en-US" b="1" dirty="0"/>
            </a:br>
            <a:r>
              <a:rPr lang="en-US" b="1" dirty="0"/>
              <a:t>BUD TO BOSS</a:t>
            </a:r>
          </a:p>
        </p:txBody>
      </p:sp>
      <p:sp>
        <p:nvSpPr>
          <p:cNvPr id="13" name="Subtitle 12">
            <a:extLst>
              <a:ext uri="{FF2B5EF4-FFF2-40B4-BE49-F238E27FC236}">
                <a16:creationId xmlns:a16="http://schemas.microsoft.com/office/drawing/2014/main" id="{87D14BA8-BF8A-DE47-AD30-1238F337E9D1}"/>
              </a:ext>
            </a:extLst>
          </p:cNvPr>
          <p:cNvSpPr>
            <a:spLocks noGrp="1"/>
          </p:cNvSpPr>
          <p:nvPr>
            <p:ph type="subTitle" idx="1"/>
          </p:nvPr>
        </p:nvSpPr>
        <p:spPr/>
        <p:txBody>
          <a:bodyPr>
            <a:normAutofit/>
          </a:bodyPr>
          <a:lstStyle/>
          <a:p>
            <a:r>
              <a:rPr lang="en-US" dirty="0"/>
              <a:t>The Mindset of the</a:t>
            </a:r>
          </a:p>
          <a:p>
            <a:r>
              <a:rPr lang="en-US" dirty="0"/>
              <a:t>Successful New Manager</a:t>
            </a:r>
          </a:p>
        </p:txBody>
      </p:sp>
      <p:pic>
        <p:nvPicPr>
          <p:cNvPr id="6" name="Picture Placeholder 5" descr="A room with a large window&#10;&#10;Description automatically generated">
            <a:extLst>
              <a:ext uri="{FF2B5EF4-FFF2-40B4-BE49-F238E27FC236}">
                <a16:creationId xmlns:a16="http://schemas.microsoft.com/office/drawing/2014/main" id="{3E10AAC2-E22E-6649-B38C-25E38826EE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554" r="1479"/>
          <a:stretch/>
        </p:blipFill>
        <p:spPr>
          <a:xfrm>
            <a:off x="0" y="4343399"/>
            <a:ext cx="7772400" cy="4706471"/>
          </a:xfrm>
          <a:prstGeom prst="rect">
            <a:avLst/>
          </a:prstGeom>
        </p:spPr>
      </p:pic>
      <p:sp>
        <p:nvSpPr>
          <p:cNvPr id="7" name="Rectangle 6">
            <a:extLst>
              <a:ext uri="{FF2B5EF4-FFF2-40B4-BE49-F238E27FC236}">
                <a16:creationId xmlns:a16="http://schemas.microsoft.com/office/drawing/2014/main" id="{663139CF-4246-8543-9523-EE465FB91217}"/>
              </a:ext>
            </a:extLst>
          </p:cNvPr>
          <p:cNvSpPr/>
          <p:nvPr/>
        </p:nvSpPr>
        <p:spPr>
          <a:xfrm>
            <a:off x="0" y="4336946"/>
            <a:ext cx="7772400" cy="4724758"/>
          </a:xfrm>
          <a:prstGeom prst="rect">
            <a:avLst/>
          </a:prstGeom>
          <a:solidFill>
            <a:schemeClr val="accent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 name="Rectangle 7">
            <a:extLst>
              <a:ext uri="{FF2B5EF4-FFF2-40B4-BE49-F238E27FC236}">
                <a16:creationId xmlns:a16="http://schemas.microsoft.com/office/drawing/2014/main" id="{A8C6BF77-1AFA-4D4B-A95A-37E79B1D2984}"/>
              </a:ext>
            </a:extLst>
          </p:cNvPr>
          <p:cNvSpPr/>
          <p:nvPr/>
        </p:nvSpPr>
        <p:spPr>
          <a:xfrm>
            <a:off x="1532659" y="5880784"/>
            <a:ext cx="4707082" cy="1569660"/>
          </a:xfrm>
          <a:prstGeom prst="rect">
            <a:avLst/>
          </a:prstGeom>
        </p:spPr>
        <p:txBody>
          <a:bodyPr wrap="square" anchor="ctr">
            <a:spAutoFit/>
          </a:bodyPr>
          <a:lstStyle/>
          <a:p>
            <a:endParaRPr lang="en-US" sz="800" b="1" dirty="0">
              <a:solidFill>
                <a:schemeClr val="bg1"/>
              </a:solidFill>
              <a:latin typeface="Arial" panose="020B0604020202020204" pitchFamily="34" charset="0"/>
              <a:cs typeface="Arial" panose="020B0604020202020204" pitchFamily="34" charset="0"/>
            </a:endParaRPr>
          </a:p>
          <a:p>
            <a:pPr algn="ctr"/>
            <a:r>
              <a:rPr lang="en-US" sz="4400" b="1" dirty="0">
                <a:solidFill>
                  <a:schemeClr val="bg1"/>
                </a:solidFill>
                <a:latin typeface="Arial" panose="020B0604020202020204" pitchFamily="34" charset="0"/>
                <a:cs typeface="Arial" panose="020B0604020202020204" pitchFamily="34" charset="0"/>
              </a:rPr>
              <a:t> FACILITATOR GUIDE</a:t>
            </a:r>
          </a:p>
        </p:txBody>
      </p:sp>
    </p:spTree>
    <p:extLst>
      <p:ext uri="{BB962C8B-B14F-4D97-AF65-F5344CB8AC3E}">
        <p14:creationId xmlns:p14="http://schemas.microsoft.com/office/powerpoint/2010/main" val="76898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C5218-8757-8E4C-B105-0B1BC4677FB4}"/>
              </a:ext>
            </a:extLst>
          </p:cNvPr>
          <p:cNvSpPr>
            <a:spLocks noGrp="1"/>
          </p:cNvSpPr>
          <p:nvPr>
            <p:ph type="sldNum" sz="quarter" idx="12"/>
          </p:nvPr>
        </p:nvSpPr>
        <p:spPr/>
        <p:txBody>
          <a:bodyPr/>
          <a:lstStyle/>
          <a:p>
            <a:fld id="{18284411-F125-4587-9CA9-8BD0BF670922}" type="slidenum">
              <a:rPr lang="en-US" smtClean="0"/>
              <a:pPr/>
              <a:t>9</a:t>
            </a:fld>
            <a:endParaRPr lang="en-US"/>
          </a:p>
        </p:txBody>
      </p:sp>
      <p:pic>
        <p:nvPicPr>
          <p:cNvPr id="4" name="Picture 3">
            <a:extLst>
              <a:ext uri="{FF2B5EF4-FFF2-40B4-BE49-F238E27FC236}">
                <a16:creationId xmlns:a16="http://schemas.microsoft.com/office/drawing/2014/main" id="{89BEB6ED-CA5C-9146-A80B-DBF76BB38E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14600" y="3253528"/>
            <a:ext cx="2743200" cy="3551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715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0C16-A6D3-E04A-876C-698D428B9806}"/>
              </a:ext>
            </a:extLst>
          </p:cNvPr>
          <p:cNvSpPr>
            <a:spLocks noGrp="1"/>
          </p:cNvSpPr>
          <p:nvPr>
            <p:ph type="title"/>
          </p:nvPr>
        </p:nvSpPr>
        <p:spPr/>
        <p:txBody>
          <a:bodyPr/>
          <a:lstStyle/>
          <a:p>
            <a:r>
              <a:rPr lang="en-US" dirty="0"/>
              <a:t>Slide 3: Tell Your Story</a:t>
            </a:r>
          </a:p>
        </p:txBody>
      </p:sp>
      <p:sp>
        <p:nvSpPr>
          <p:cNvPr id="4" name="Slide Number Placeholder 3">
            <a:extLst>
              <a:ext uri="{FF2B5EF4-FFF2-40B4-BE49-F238E27FC236}">
                <a16:creationId xmlns:a16="http://schemas.microsoft.com/office/drawing/2014/main" id="{875D42E2-0F8A-3248-9B44-7124D2BEB1BE}"/>
              </a:ext>
            </a:extLst>
          </p:cNvPr>
          <p:cNvSpPr>
            <a:spLocks noGrp="1"/>
          </p:cNvSpPr>
          <p:nvPr>
            <p:ph type="sldNum" sz="quarter" idx="12"/>
          </p:nvPr>
        </p:nvSpPr>
        <p:spPr/>
        <p:txBody>
          <a:bodyPr/>
          <a:lstStyle/>
          <a:p>
            <a:fld id="{18284411-F125-4587-9CA9-8BD0BF670922}" type="slidenum">
              <a:rPr lang="en-US" smtClean="0"/>
              <a:pPr/>
              <a:t>10</a:t>
            </a:fld>
            <a:endParaRPr lang="en-US"/>
          </a:p>
        </p:txBody>
      </p:sp>
      <p:graphicFrame>
        <p:nvGraphicFramePr>
          <p:cNvPr id="6" name="Table 5">
            <a:extLst>
              <a:ext uri="{FF2B5EF4-FFF2-40B4-BE49-F238E27FC236}">
                <a16:creationId xmlns:a16="http://schemas.microsoft.com/office/drawing/2014/main" id="{BE8F8123-0A90-7A43-A015-9F05A03031E9}"/>
              </a:ext>
            </a:extLst>
          </p:cNvPr>
          <p:cNvGraphicFramePr>
            <a:graphicFrameLocks noGrp="1"/>
          </p:cNvGraphicFramePr>
          <p:nvPr>
            <p:extLst>
              <p:ext uri="{D42A27DB-BD31-4B8C-83A1-F6EECF244321}">
                <p14:modId xmlns:p14="http://schemas.microsoft.com/office/powerpoint/2010/main" val="3719239902"/>
              </p:ext>
            </p:extLst>
          </p:nvPr>
        </p:nvGraphicFramePr>
        <p:xfrm>
          <a:off x="457200" y="1463040"/>
          <a:ext cx="6858000" cy="6858000"/>
        </p:xfrm>
        <a:graphic>
          <a:graphicData uri="http://schemas.openxmlformats.org/drawingml/2006/table">
            <a:tbl>
              <a:tblPr>
                <a:tableStyleId>{5C22544A-7EE6-4342-B048-85BDC9FD1C3A}</a:tableStyleId>
              </a:tblPr>
              <a:tblGrid>
                <a:gridCol w="3429000">
                  <a:extLst>
                    <a:ext uri="{9D8B030D-6E8A-4147-A177-3AD203B41FA5}">
                      <a16:colId xmlns:a16="http://schemas.microsoft.com/office/drawing/2014/main" val="4252494295"/>
                    </a:ext>
                  </a:extLst>
                </a:gridCol>
                <a:gridCol w="3429000">
                  <a:extLst>
                    <a:ext uri="{9D8B030D-6E8A-4147-A177-3AD203B41FA5}">
                      <a16:colId xmlns:a16="http://schemas.microsoft.com/office/drawing/2014/main" val="815321554"/>
                    </a:ext>
                  </a:extLst>
                </a:gridCol>
              </a:tblGrid>
              <a:tr h="370840">
                <a:tc>
                  <a:txBody>
                    <a:bodyPr/>
                    <a:lstStyle/>
                    <a:p>
                      <a:r>
                        <a:rPr lang="en-US" sz="1200" b="1">
                          <a:solidFill>
                            <a:schemeClr val="tx1"/>
                          </a:solidFill>
                          <a:latin typeface="Arial" panose="020B0604020202020204" pitchFamily="34" charset="0"/>
                          <a:cs typeface="Arial" panose="020B0604020202020204" pitchFamily="34" charset="0"/>
                        </a:rPr>
                        <a:t>Topic:  What Makes It Difficult Reflection</a:t>
                      </a:r>
                      <a:br>
                        <a:rPr lang="en-US" sz="1200">
                          <a:solidFill>
                            <a:schemeClr val="tx1"/>
                          </a:solidFill>
                          <a:latin typeface="Arial" panose="020B0604020202020204" pitchFamily="34" charset="0"/>
                          <a:cs typeface="Arial" panose="020B0604020202020204" pitchFamily="34" charset="0"/>
                        </a:rPr>
                      </a:br>
                      <a:r>
                        <a:rPr lang="en-US" sz="1200" b="1">
                          <a:solidFill>
                            <a:schemeClr val="tx1"/>
                          </a:solidFill>
                          <a:latin typeface="Arial" panose="020B0604020202020204" pitchFamily="34" charset="0"/>
                          <a:cs typeface="Arial" panose="020B0604020202020204" pitchFamily="34" charset="0"/>
                        </a:rPr>
                        <a:t>Time:  </a:t>
                      </a:r>
                      <a:r>
                        <a:rPr lang="en-US" sz="1200">
                          <a:solidFill>
                            <a:schemeClr val="tx1"/>
                          </a:solidFill>
                          <a:latin typeface="Arial" panose="020B0604020202020204" pitchFamily="34" charset="0"/>
                          <a:cs typeface="Arial" panose="020B0604020202020204" pitchFamily="34" charset="0"/>
                        </a:rPr>
                        <a:t>20 minutes</a:t>
                      </a:r>
                      <a:r>
                        <a:rPr lang="en-US" sz="1200" b="1">
                          <a:solidFill>
                            <a:schemeClr val="tx1"/>
                          </a:solidFill>
                          <a:latin typeface="Arial" panose="020B0604020202020204" pitchFamily="34" charset="0"/>
                          <a:cs typeface="Arial" panose="020B0604020202020204" pitchFamily="34" charset="0"/>
                        </a:rPr>
                        <a:t>	</a:t>
                      </a:r>
                    </a:p>
                    <a:p>
                      <a:r>
                        <a:rPr lang="en-US" sz="1200" b="1">
                          <a:solidFill>
                            <a:schemeClr val="tx1"/>
                          </a:solidFill>
                          <a:latin typeface="Arial" panose="020B0604020202020204" pitchFamily="34" charset="0"/>
                          <a:cs typeface="Arial" panose="020B0604020202020204" pitchFamily="34" charset="0"/>
                        </a:rPr>
                        <a:t>Method:  </a:t>
                      </a:r>
                      <a:r>
                        <a:rPr lang="en-US" sz="1200">
                          <a:solidFill>
                            <a:schemeClr val="tx1"/>
                          </a:solidFill>
                          <a:latin typeface="Arial" panose="020B0604020202020204" pitchFamily="34" charset="0"/>
                          <a:cs typeface="Arial" panose="020B0604020202020204" pitchFamily="34" charset="0"/>
                        </a:rPr>
                        <a:t>Group Discussion and Share</a:t>
                      </a:r>
                    </a:p>
                    <a:p>
                      <a:r>
                        <a:rPr lang="en-US" sz="1200" b="1">
                          <a:solidFill>
                            <a:schemeClr val="tx1"/>
                          </a:solidFill>
                          <a:latin typeface="Arial" panose="020B0604020202020204" pitchFamily="34" charset="0"/>
                          <a:cs typeface="Arial" panose="020B0604020202020204" pitchFamily="34" charset="0"/>
                        </a:rPr>
                        <a:t>Workbook Page(s):  </a:t>
                      </a:r>
                      <a:r>
                        <a:rPr lang="en-US" sz="1200">
                          <a:solidFill>
                            <a:schemeClr val="tx1"/>
                          </a:solidFill>
                          <a:latin typeface="Arial" panose="020B0604020202020204" pitchFamily="34" charset="0"/>
                          <a:cs typeface="Arial" panose="020B0604020202020204" pitchFamily="34" charset="0"/>
                        </a:rPr>
                        <a:t>2</a:t>
                      </a:r>
                    </a:p>
                    <a:p>
                      <a:r>
                        <a:rPr lang="en-US" sz="1200" b="1">
                          <a:solidFill>
                            <a:schemeClr val="tx1"/>
                          </a:solidFill>
                          <a:latin typeface="Arial" panose="020B0604020202020204" pitchFamily="34" charset="0"/>
                          <a:cs typeface="Arial" panose="020B0604020202020204" pitchFamily="34" charset="0"/>
                        </a:rPr>
                        <a:t>PowerPoint Slide(s): </a:t>
                      </a:r>
                      <a:r>
                        <a:rPr lang="en-US" sz="1200">
                          <a:solidFill>
                            <a:schemeClr val="tx1"/>
                          </a:solidFill>
                          <a:latin typeface="Arial" panose="020B0604020202020204" pitchFamily="34" charset="0"/>
                          <a:cs typeface="Arial" panose="020B0604020202020204" pitchFamily="34" charset="0"/>
                        </a:rPr>
                        <a:t>3</a:t>
                      </a:r>
                      <a:r>
                        <a:rPr lang="en-US" sz="1600" b="1">
                          <a:solidFill>
                            <a:schemeClr val="tx1"/>
                          </a:solidFill>
                          <a:latin typeface="Arial" panose="020B0604020202020204" pitchFamily="34" charset="0"/>
                          <a:cs typeface="Arial" panose="020B0604020202020204" pitchFamily="34" charset="0"/>
                        </a:rPr>
                        <a:t>	</a:t>
                      </a:r>
                      <a:endParaRPr lang="en-US" sz="1600">
                        <a:solidFill>
                          <a:schemeClr val="tx1"/>
                        </a:solidFill>
                        <a:latin typeface="Arial" panose="020B0604020202020204" pitchFamily="34" charset="0"/>
                        <a:cs typeface="Arial" panose="020B0604020202020204" pitchFamily="34" charset="0"/>
                      </a:endParaRPr>
                    </a:p>
                  </a:txBody>
                  <a:tcPr>
                    <a:solidFill>
                      <a:srgbClr val="BDD7EE"/>
                    </a:solidFill>
                  </a:tcPr>
                </a:tc>
                <a:tc>
                  <a:txBody>
                    <a:bodyPr/>
                    <a:lstStyle/>
                    <a:p>
                      <a:r>
                        <a:rPr lang="en-US" sz="1200" b="1">
                          <a:solidFill>
                            <a:schemeClr val="tx1"/>
                          </a:solidFill>
                          <a:latin typeface="Arial" panose="020B0604020202020204" pitchFamily="34" charset="0"/>
                          <a:cs typeface="Arial" panose="020B0604020202020204" pitchFamily="34" charset="0"/>
                        </a:rPr>
                        <a:t>Goal(s):   </a:t>
                      </a:r>
                    </a:p>
                    <a:p>
                      <a:pPr marL="171450" lvl="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Reflecting on what makes the first-time manager role difficult</a:t>
                      </a:r>
                    </a:p>
                    <a:p>
                      <a:pPr marL="171450" lvl="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Reflecting on why it’s so important to earn the respect of the team early and often</a:t>
                      </a:r>
                    </a:p>
                    <a:p>
                      <a:pPr marL="0" lvl="0" indent="0">
                        <a:buFont typeface="Arial" panose="020B0604020202020204" pitchFamily="34" charset="0"/>
                        <a:buNone/>
                      </a:pPr>
                      <a:endParaRPr lang="en-US" sz="1200">
                        <a:solidFill>
                          <a:schemeClr val="tx1"/>
                        </a:solidFill>
                        <a:latin typeface="Arial" panose="020B0604020202020204" pitchFamily="34" charset="0"/>
                        <a:cs typeface="Arial" panose="020B0604020202020204" pitchFamily="34" charset="0"/>
                      </a:endParaRPr>
                    </a:p>
                  </a:txBody>
                  <a:tcPr>
                    <a:solidFill>
                      <a:srgbClr val="D9D9D9"/>
                    </a:solidFill>
                  </a:tcPr>
                </a:tc>
                <a:extLst>
                  <a:ext uri="{0D108BD9-81ED-4DB2-BD59-A6C34878D82A}">
                    <a16:rowId xmlns:a16="http://schemas.microsoft.com/office/drawing/2014/main" val="87864725"/>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Content Overview: (1 min)</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Being a first-time manager isn’t always easy but it certainly is a powerful learning and growth opportunity.</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This is a chance to share what’s been difficult for you and why it’s so important to build respect with your team every chance you get.</a:t>
                      </a:r>
                    </a:p>
                    <a:p>
                      <a:endParaRPr lang="en-US" sz="1200" i="1">
                        <a:solidFill>
                          <a:schemeClr val="tx1"/>
                        </a:solidFill>
                        <a:latin typeface="Arial" panose="020B0604020202020204" pitchFamily="34" charset="0"/>
                        <a:cs typeface="Arial" panose="020B0604020202020204" pitchFamily="34" charset="0"/>
                      </a:endParaRPr>
                    </a:p>
                    <a:p>
                      <a:r>
                        <a:rPr lang="en-US" sz="1200" b="1" i="1">
                          <a:solidFill>
                            <a:schemeClr val="tx1"/>
                          </a:solidFill>
                          <a:latin typeface="Arial" panose="020B0604020202020204" pitchFamily="34" charset="0"/>
                          <a:cs typeface="Arial" panose="020B0604020202020204" pitchFamily="34" charset="0"/>
                        </a:rPr>
                        <a:t>Facilitator note: </a:t>
                      </a:r>
                      <a:r>
                        <a:rPr lang="en-US" sz="1200" i="1">
                          <a:solidFill>
                            <a:schemeClr val="tx1"/>
                          </a:solidFill>
                          <a:latin typeface="Arial" panose="020B0604020202020204" pitchFamily="34" charset="0"/>
                          <a:cs typeface="Arial" panose="020B0604020202020204" pitchFamily="34" charset="0"/>
                        </a:rPr>
                        <a:t>You may want to add recent statistics on why employees leave a company to support the importance of building strong relationships with employees. </a:t>
                      </a:r>
                    </a:p>
                    <a:p>
                      <a:endParaRPr lang="en-US" sz="1200" i="1">
                        <a:solidFill>
                          <a:schemeClr val="tx1"/>
                        </a:solidFill>
                        <a:latin typeface="Arial" panose="020B0604020202020204" pitchFamily="34" charset="0"/>
                        <a:cs typeface="Arial" panose="020B0604020202020204" pitchFamily="34" charset="0"/>
                      </a:endParaRPr>
                    </a:p>
                  </a:txBody>
                  <a:tcPr>
                    <a:solidFill>
                      <a:srgbClr val="FFE699"/>
                    </a:solidFill>
                  </a:tcPr>
                </a:tc>
                <a:tc hMerge="1">
                  <a:txBody>
                    <a:bodyPr/>
                    <a:lstStyle/>
                    <a:p>
                      <a:endParaRPr lang="en-US" dirty="0"/>
                    </a:p>
                  </a:txBody>
                  <a:tcPr/>
                </a:tc>
                <a:extLst>
                  <a:ext uri="{0D108BD9-81ED-4DB2-BD59-A6C34878D82A}">
                    <a16:rowId xmlns:a16="http://schemas.microsoft.com/office/drawing/2014/main" val="390875371"/>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Activity: (10 mins)</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Keep groups the same (using colored stickers on envelopes).</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Say: In your same groups, talk about the discussion questions in your workbook and be sure to capture your ideas.</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Have groups answer discussion questions from workbook </a:t>
                      </a:r>
                    </a:p>
                    <a:p>
                      <a:pPr marL="171450" indent="-171450">
                        <a:buFont typeface="Arial" panose="020B0604020202020204" pitchFamily="34" charset="0"/>
                        <a:buChar char="•"/>
                      </a:pPr>
                      <a:endParaRPr lang="en-US" sz="1200">
                        <a:solidFill>
                          <a:schemeClr val="tx1"/>
                        </a:solidFill>
                        <a:latin typeface="Arial" panose="020B0604020202020204" pitchFamily="34" charset="0"/>
                        <a:cs typeface="Arial" panose="020B0604020202020204" pitchFamily="34" charset="0"/>
                      </a:endParaRPr>
                    </a:p>
                  </a:txBody>
                  <a:tcPr>
                    <a:solidFill>
                      <a:srgbClr val="C5E0B4"/>
                    </a:solidFill>
                  </a:tcPr>
                </a:tc>
                <a:tc hMerge="1">
                  <a:txBody>
                    <a:bodyPr/>
                    <a:lstStyle/>
                    <a:p>
                      <a:endParaRPr lang="en-US" dirty="0"/>
                    </a:p>
                  </a:txBody>
                  <a:tcPr>
                    <a:solidFill>
                      <a:srgbClr val="C5E0B4"/>
                    </a:solidFill>
                  </a:tcPr>
                </a:tc>
                <a:extLst>
                  <a:ext uri="{0D108BD9-81ED-4DB2-BD59-A6C34878D82A}">
                    <a16:rowId xmlns:a16="http://schemas.microsoft.com/office/drawing/2014/main" val="48420928"/>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Debrief:  (9 mins)</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Ask for group shares about what makes the first-time manager role difficult and why earning respect is so important</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Capture their answers on flipcharts:</a:t>
                      </a:r>
                    </a:p>
                    <a:p>
                      <a:pPr marL="628650" lvl="1"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What Makes It Difficult?</a:t>
                      </a:r>
                    </a:p>
                    <a:p>
                      <a:pPr marL="628650" lvl="1"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Importance of Earning Respect</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Share any personal insights or stories that are relevant to the difficulties of being a first time manager and the importance of earning the respect of your team. </a:t>
                      </a:r>
                    </a:p>
                    <a:p>
                      <a:pPr marL="171450" indent="-171450">
                        <a:buFont typeface="Arial" panose="020B0604020202020204" pitchFamily="34" charset="0"/>
                        <a:buChar char="•"/>
                      </a:pPr>
                      <a:endParaRPr lang="en-US" sz="1200">
                        <a:solidFill>
                          <a:schemeClr val="tx1"/>
                        </a:solidFill>
                        <a:latin typeface="Arial" panose="020B0604020202020204" pitchFamily="34" charset="0"/>
                        <a:cs typeface="Arial" panose="020B0604020202020204" pitchFamily="34" charset="0"/>
                      </a:endParaRPr>
                    </a:p>
                  </a:txBody>
                  <a:tcPr>
                    <a:solidFill>
                      <a:srgbClr val="F5B1D3"/>
                    </a:solidFill>
                  </a:tcPr>
                </a:tc>
                <a:tc hMerge="1">
                  <a:txBody>
                    <a:bodyPr/>
                    <a:lstStyle/>
                    <a:p>
                      <a:endParaRPr lang="en-US" dirty="0"/>
                    </a:p>
                  </a:txBody>
                  <a:tcPr/>
                </a:tc>
                <a:extLst>
                  <a:ext uri="{0D108BD9-81ED-4DB2-BD59-A6C34878D82A}">
                    <a16:rowId xmlns:a16="http://schemas.microsoft.com/office/drawing/2014/main" val="3819200041"/>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Transition: (1 min)</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What we will learn today will help you become more aware of the opportunities you have to build stronger relationships with your team members, earn their respect and ideas on how to do it.</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Let’s start by reviewing some of the most common mistakes that new managers make. </a:t>
                      </a:r>
                    </a:p>
                    <a:p>
                      <a:pPr marL="171450" indent="-171450">
                        <a:buFont typeface="Arial" panose="020B0604020202020204" pitchFamily="34" charset="0"/>
                        <a:buChar char="•"/>
                      </a:pPr>
                      <a:endParaRPr lang="en-US" sz="1200">
                        <a:solidFill>
                          <a:schemeClr val="tx1"/>
                        </a:solidFill>
                        <a:latin typeface="Arial" panose="020B0604020202020204" pitchFamily="34" charset="0"/>
                        <a:cs typeface="Arial" panose="020B0604020202020204" pitchFamily="34" charset="0"/>
                      </a:endParaRPr>
                    </a:p>
                  </a:txBody>
                  <a:tcPr>
                    <a:solidFill>
                      <a:srgbClr val="CDACE6"/>
                    </a:solidFill>
                  </a:tcPr>
                </a:tc>
                <a:tc hMerge="1">
                  <a:txBody>
                    <a:bodyPr/>
                    <a:lstStyle/>
                    <a:p>
                      <a:endParaRPr lang="en-US" dirty="0"/>
                    </a:p>
                  </a:txBody>
                  <a:tcPr/>
                </a:tc>
                <a:extLst>
                  <a:ext uri="{0D108BD9-81ED-4DB2-BD59-A6C34878D82A}">
                    <a16:rowId xmlns:a16="http://schemas.microsoft.com/office/drawing/2014/main" val="3140444443"/>
                  </a:ext>
                </a:extLst>
              </a:tr>
            </a:tbl>
          </a:graphicData>
        </a:graphic>
      </p:graphicFrame>
    </p:spTree>
    <p:extLst>
      <p:ext uri="{BB962C8B-B14F-4D97-AF65-F5344CB8AC3E}">
        <p14:creationId xmlns:p14="http://schemas.microsoft.com/office/powerpoint/2010/main" val="281042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C5218-8757-8E4C-B105-0B1BC4677FB4}"/>
              </a:ext>
            </a:extLst>
          </p:cNvPr>
          <p:cNvSpPr>
            <a:spLocks noGrp="1"/>
          </p:cNvSpPr>
          <p:nvPr>
            <p:ph type="sldNum" sz="quarter" idx="12"/>
          </p:nvPr>
        </p:nvSpPr>
        <p:spPr/>
        <p:txBody>
          <a:bodyPr/>
          <a:lstStyle/>
          <a:p>
            <a:fld id="{18284411-F125-4587-9CA9-8BD0BF670922}" type="slidenum">
              <a:rPr lang="en-US" smtClean="0"/>
              <a:pPr/>
              <a:t>11</a:t>
            </a:fld>
            <a:endParaRPr lang="en-US"/>
          </a:p>
        </p:txBody>
      </p:sp>
      <p:pic>
        <p:nvPicPr>
          <p:cNvPr id="4" name="Picture 3">
            <a:extLst>
              <a:ext uri="{FF2B5EF4-FFF2-40B4-BE49-F238E27FC236}">
                <a16:creationId xmlns:a16="http://schemas.microsoft.com/office/drawing/2014/main" id="{89BEB6ED-CA5C-9146-A80B-DBF76BB38E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14600" y="3253528"/>
            <a:ext cx="2743200" cy="3551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470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0C16-A6D3-E04A-876C-698D428B9806}"/>
              </a:ext>
            </a:extLst>
          </p:cNvPr>
          <p:cNvSpPr>
            <a:spLocks noGrp="1"/>
          </p:cNvSpPr>
          <p:nvPr>
            <p:ph type="title"/>
          </p:nvPr>
        </p:nvSpPr>
        <p:spPr/>
        <p:txBody>
          <a:bodyPr/>
          <a:lstStyle/>
          <a:p>
            <a:r>
              <a:rPr lang="en-US" dirty="0"/>
              <a:t>Slide 4: New Manager Mistakes</a:t>
            </a:r>
          </a:p>
        </p:txBody>
      </p:sp>
      <p:sp>
        <p:nvSpPr>
          <p:cNvPr id="4" name="Slide Number Placeholder 3">
            <a:extLst>
              <a:ext uri="{FF2B5EF4-FFF2-40B4-BE49-F238E27FC236}">
                <a16:creationId xmlns:a16="http://schemas.microsoft.com/office/drawing/2014/main" id="{875D42E2-0F8A-3248-9B44-7124D2BEB1BE}"/>
              </a:ext>
            </a:extLst>
          </p:cNvPr>
          <p:cNvSpPr>
            <a:spLocks noGrp="1"/>
          </p:cNvSpPr>
          <p:nvPr>
            <p:ph type="sldNum" sz="quarter" idx="12"/>
          </p:nvPr>
        </p:nvSpPr>
        <p:spPr/>
        <p:txBody>
          <a:bodyPr/>
          <a:lstStyle/>
          <a:p>
            <a:fld id="{18284411-F125-4587-9CA9-8BD0BF670922}" type="slidenum">
              <a:rPr lang="en-US" smtClean="0"/>
              <a:pPr/>
              <a:t>12</a:t>
            </a:fld>
            <a:endParaRPr lang="en-US"/>
          </a:p>
        </p:txBody>
      </p:sp>
      <p:graphicFrame>
        <p:nvGraphicFramePr>
          <p:cNvPr id="5" name="Table 4">
            <a:extLst>
              <a:ext uri="{FF2B5EF4-FFF2-40B4-BE49-F238E27FC236}">
                <a16:creationId xmlns:a16="http://schemas.microsoft.com/office/drawing/2014/main" id="{EA644EA5-AFB3-FF4D-8A5D-E26D901977C8}"/>
              </a:ext>
            </a:extLst>
          </p:cNvPr>
          <p:cNvGraphicFramePr>
            <a:graphicFrameLocks noGrp="1"/>
          </p:cNvGraphicFramePr>
          <p:nvPr>
            <p:extLst>
              <p:ext uri="{D42A27DB-BD31-4B8C-83A1-F6EECF244321}">
                <p14:modId xmlns:p14="http://schemas.microsoft.com/office/powerpoint/2010/main" val="2931909022"/>
              </p:ext>
            </p:extLst>
          </p:nvPr>
        </p:nvGraphicFramePr>
        <p:xfrm>
          <a:off x="457200" y="1463040"/>
          <a:ext cx="6858000" cy="5638800"/>
        </p:xfrm>
        <a:graphic>
          <a:graphicData uri="http://schemas.openxmlformats.org/drawingml/2006/table">
            <a:tbl>
              <a:tblPr>
                <a:tableStyleId>{5C22544A-7EE6-4342-B048-85BDC9FD1C3A}</a:tableStyleId>
              </a:tblPr>
              <a:tblGrid>
                <a:gridCol w="3429000">
                  <a:extLst>
                    <a:ext uri="{9D8B030D-6E8A-4147-A177-3AD203B41FA5}">
                      <a16:colId xmlns:a16="http://schemas.microsoft.com/office/drawing/2014/main" val="4252494295"/>
                    </a:ext>
                  </a:extLst>
                </a:gridCol>
                <a:gridCol w="3429000">
                  <a:extLst>
                    <a:ext uri="{9D8B030D-6E8A-4147-A177-3AD203B41FA5}">
                      <a16:colId xmlns:a16="http://schemas.microsoft.com/office/drawing/2014/main" val="815321554"/>
                    </a:ext>
                  </a:extLst>
                </a:gridCol>
              </a:tblGrid>
              <a:tr h="370840">
                <a:tc>
                  <a:txBody>
                    <a:bodyPr/>
                    <a:lstStyle/>
                    <a:p>
                      <a:r>
                        <a:rPr lang="en-US" sz="1200" b="1" dirty="0">
                          <a:solidFill>
                            <a:schemeClr val="tx1"/>
                          </a:solidFill>
                          <a:latin typeface="Arial" panose="020B0604020202020204" pitchFamily="34" charset="0"/>
                          <a:cs typeface="Arial" panose="020B0604020202020204" pitchFamily="34" charset="0"/>
                        </a:rPr>
                        <a:t>Topic:  New Manager Mistakes</a:t>
                      </a:r>
                      <a:br>
                        <a:rPr lang="en-US" sz="1200" dirty="0">
                          <a:solidFill>
                            <a:schemeClr val="tx1"/>
                          </a:solidFill>
                          <a:latin typeface="Arial" panose="020B0604020202020204" pitchFamily="34" charset="0"/>
                          <a:cs typeface="Arial" panose="020B0604020202020204" pitchFamily="34" charset="0"/>
                        </a:rPr>
                      </a:br>
                      <a:r>
                        <a:rPr lang="en-US" sz="1200" b="1" dirty="0">
                          <a:solidFill>
                            <a:schemeClr val="tx1"/>
                          </a:solidFill>
                          <a:latin typeface="Arial" panose="020B0604020202020204" pitchFamily="34" charset="0"/>
                          <a:cs typeface="Arial" panose="020B0604020202020204" pitchFamily="34" charset="0"/>
                        </a:rPr>
                        <a:t>Time:  15</a:t>
                      </a:r>
                      <a:r>
                        <a:rPr lang="en-US" sz="1200" dirty="0">
                          <a:solidFill>
                            <a:schemeClr val="tx1"/>
                          </a:solidFill>
                          <a:latin typeface="Arial" panose="020B0604020202020204" pitchFamily="34" charset="0"/>
                          <a:cs typeface="Arial" panose="020B0604020202020204" pitchFamily="34" charset="0"/>
                        </a:rPr>
                        <a:t> minutes</a:t>
                      </a:r>
                      <a:r>
                        <a:rPr lang="en-US" sz="1200" b="1" dirty="0">
                          <a:solidFill>
                            <a:schemeClr val="tx1"/>
                          </a:solidFill>
                          <a:latin typeface="Arial" panose="020B0604020202020204" pitchFamily="34" charset="0"/>
                          <a:cs typeface="Arial" panose="020B0604020202020204" pitchFamily="34" charset="0"/>
                        </a:rPr>
                        <a:t>	</a:t>
                      </a:r>
                    </a:p>
                    <a:p>
                      <a:r>
                        <a:rPr lang="en-US" sz="1200" b="1" dirty="0">
                          <a:solidFill>
                            <a:schemeClr val="tx1"/>
                          </a:solidFill>
                          <a:latin typeface="Arial" panose="020B0604020202020204" pitchFamily="34" charset="0"/>
                          <a:cs typeface="Arial" panose="020B0604020202020204" pitchFamily="34" charset="0"/>
                        </a:rPr>
                        <a:t>Method:  </a:t>
                      </a:r>
                      <a:r>
                        <a:rPr lang="en-US" sz="1200" dirty="0">
                          <a:solidFill>
                            <a:schemeClr val="tx1"/>
                          </a:solidFill>
                          <a:latin typeface="Arial" panose="020B0604020202020204" pitchFamily="34" charset="0"/>
                          <a:cs typeface="Arial" panose="020B0604020202020204" pitchFamily="34" charset="0"/>
                        </a:rPr>
                        <a:t>Personal Reflection</a:t>
                      </a:r>
                    </a:p>
                    <a:p>
                      <a:r>
                        <a:rPr lang="en-US" sz="1200" b="1" dirty="0">
                          <a:solidFill>
                            <a:schemeClr val="tx1"/>
                          </a:solidFill>
                          <a:latin typeface="Arial" panose="020B0604020202020204" pitchFamily="34" charset="0"/>
                          <a:cs typeface="Arial" panose="020B0604020202020204" pitchFamily="34" charset="0"/>
                        </a:rPr>
                        <a:t>Workbook Page(s):  </a:t>
                      </a:r>
                      <a:r>
                        <a:rPr lang="en-US" sz="1200" b="0" dirty="0">
                          <a:solidFill>
                            <a:schemeClr val="tx1"/>
                          </a:solidFill>
                          <a:latin typeface="Arial" panose="020B0604020202020204" pitchFamily="34" charset="0"/>
                          <a:cs typeface="Arial" panose="020B0604020202020204" pitchFamily="34" charset="0"/>
                        </a:rPr>
                        <a:t>3</a:t>
                      </a:r>
                    </a:p>
                    <a:p>
                      <a:r>
                        <a:rPr lang="en-US" sz="1200" b="1" dirty="0">
                          <a:solidFill>
                            <a:schemeClr val="tx1"/>
                          </a:solidFill>
                          <a:latin typeface="Arial" panose="020B0604020202020204" pitchFamily="34" charset="0"/>
                          <a:cs typeface="Arial" panose="020B0604020202020204" pitchFamily="34" charset="0"/>
                        </a:rPr>
                        <a:t>PowerPoint Slide(s): </a:t>
                      </a:r>
                      <a:r>
                        <a:rPr lang="en-US" sz="1200" b="0" dirty="0">
                          <a:solidFill>
                            <a:schemeClr val="tx1"/>
                          </a:solidFill>
                          <a:latin typeface="Arial" panose="020B0604020202020204" pitchFamily="34" charset="0"/>
                          <a:cs typeface="Arial" panose="020B0604020202020204" pitchFamily="34" charset="0"/>
                        </a:rPr>
                        <a:t>4</a:t>
                      </a:r>
                      <a:r>
                        <a:rPr lang="en-US" sz="1600" b="1"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a:txBody>
                  <a:tcPr>
                    <a:solidFill>
                      <a:srgbClr val="BDD7EE"/>
                    </a:solidFill>
                  </a:tcPr>
                </a:tc>
                <a:tc>
                  <a:txBody>
                    <a:bodyPr/>
                    <a:lstStyle/>
                    <a:p>
                      <a:r>
                        <a:rPr lang="en-US" sz="1200" b="1">
                          <a:solidFill>
                            <a:schemeClr val="tx1"/>
                          </a:solidFill>
                          <a:latin typeface="Arial" panose="020B0604020202020204" pitchFamily="34" charset="0"/>
                          <a:cs typeface="Arial" panose="020B0604020202020204" pitchFamily="34" charset="0"/>
                        </a:rPr>
                        <a:t>Goal(s):  </a:t>
                      </a:r>
                    </a:p>
                    <a:p>
                      <a:r>
                        <a:rPr lang="en-US" sz="1200">
                          <a:solidFill>
                            <a:schemeClr val="tx1"/>
                          </a:solidFill>
                          <a:latin typeface="Arial" panose="020B0604020202020204" pitchFamily="34" charset="0"/>
                          <a:cs typeface="Arial" panose="020B0604020202020204" pitchFamily="34" charset="0"/>
                        </a:rPr>
                        <a:t>To assess where they have room for improvement and discuss common mistakes that they may be making as a new leader.</a:t>
                      </a:r>
                    </a:p>
                    <a:p>
                      <a:pPr marL="0" lvl="0" indent="0">
                        <a:buFont typeface="Arial" panose="020B0604020202020204" pitchFamily="34" charset="0"/>
                        <a:buNone/>
                      </a:pPr>
                      <a:endParaRPr lang="en-US" sz="1200">
                        <a:solidFill>
                          <a:schemeClr val="tx1"/>
                        </a:solidFill>
                        <a:latin typeface="Arial" panose="020B0604020202020204" pitchFamily="34" charset="0"/>
                        <a:cs typeface="Arial" panose="020B0604020202020204" pitchFamily="34" charset="0"/>
                      </a:endParaRPr>
                    </a:p>
                  </a:txBody>
                  <a:tcPr>
                    <a:solidFill>
                      <a:srgbClr val="D9D9D9"/>
                    </a:solidFill>
                  </a:tcPr>
                </a:tc>
                <a:extLst>
                  <a:ext uri="{0D108BD9-81ED-4DB2-BD59-A6C34878D82A}">
                    <a16:rowId xmlns:a16="http://schemas.microsoft.com/office/drawing/2014/main" val="87864725"/>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Content Overview: (1 min)</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Over the years, we’ve worked with a lot of new managers and we’ve summarized common mistakes that we see the most.</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These 14 New Manager mistakes although common, can derail your success quickly by breaking down trust and morale on your team, creating conflict and frustration and inhibiting productivity and innovation.</a:t>
                      </a:r>
                    </a:p>
                    <a:p>
                      <a:pPr marL="171450" indent="-171450">
                        <a:buFont typeface="Arial" panose="020B0604020202020204" pitchFamily="34" charset="0"/>
                        <a:buChar char="•"/>
                      </a:pPr>
                      <a:endParaRPr lang="en-US" sz="1200">
                        <a:solidFill>
                          <a:schemeClr val="tx1"/>
                        </a:solidFill>
                        <a:latin typeface="Arial" panose="020B0604020202020204" pitchFamily="34" charset="0"/>
                        <a:cs typeface="Arial" panose="020B0604020202020204" pitchFamily="34" charset="0"/>
                      </a:endParaRPr>
                    </a:p>
                  </a:txBody>
                  <a:tcPr>
                    <a:solidFill>
                      <a:srgbClr val="FFE699"/>
                    </a:solidFill>
                  </a:tcPr>
                </a:tc>
                <a:tc hMerge="1">
                  <a:txBody>
                    <a:bodyPr/>
                    <a:lstStyle/>
                    <a:p>
                      <a:endParaRPr lang="en-US" dirty="0"/>
                    </a:p>
                  </a:txBody>
                  <a:tcPr/>
                </a:tc>
                <a:extLst>
                  <a:ext uri="{0D108BD9-81ED-4DB2-BD59-A6C34878D82A}">
                    <a16:rowId xmlns:a16="http://schemas.microsoft.com/office/drawing/2014/main" val="390875371"/>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Discussion Activity: (10 mins)</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Read though these common mistakes and highlight any of these habits you may have adopted.</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Do any of these mistakes surprise you? Which ones? Why?</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What impact do you think some of these mistakes could have on your team? Your credibility?</a:t>
                      </a:r>
                    </a:p>
                    <a:p>
                      <a:pPr marL="171450" indent="-171450">
                        <a:buFont typeface="Arial" panose="020B0604020202020204" pitchFamily="34" charset="0"/>
                        <a:buChar char="•"/>
                      </a:pPr>
                      <a:endParaRPr lang="en-US" sz="1200">
                        <a:solidFill>
                          <a:schemeClr val="tx1"/>
                        </a:solidFill>
                        <a:latin typeface="Arial" panose="020B0604020202020204" pitchFamily="34" charset="0"/>
                        <a:cs typeface="Arial" panose="020B0604020202020204" pitchFamily="34" charset="0"/>
                      </a:endParaRPr>
                    </a:p>
                  </a:txBody>
                  <a:tcPr>
                    <a:solidFill>
                      <a:srgbClr val="C5E0B4"/>
                    </a:solidFill>
                  </a:tcPr>
                </a:tc>
                <a:tc hMerge="1">
                  <a:txBody>
                    <a:bodyPr/>
                    <a:lstStyle/>
                    <a:p>
                      <a:endParaRPr lang="en-US" dirty="0"/>
                    </a:p>
                  </a:txBody>
                  <a:tcPr>
                    <a:solidFill>
                      <a:srgbClr val="C5E0B4"/>
                    </a:solidFill>
                  </a:tcPr>
                </a:tc>
                <a:extLst>
                  <a:ext uri="{0D108BD9-81ED-4DB2-BD59-A6C34878D82A}">
                    <a16:rowId xmlns:a16="http://schemas.microsoft.com/office/drawing/2014/main" val="48420928"/>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Debrief:  (2 mins)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Arial" panose="020B0604020202020204" pitchFamily="34" charset="0"/>
                          <a:cs typeface="Arial" panose="020B0604020202020204" pitchFamily="34" charset="0"/>
                        </a:rPr>
                        <a:t>This reflection activity provides you with an opportunity to build more awareness about areas where you can improve as a manager. Approaching your new management role with an open mind to learning, growing and developing your skills is what will determine your ultimate success when leading others. </a:t>
                      </a:r>
                    </a:p>
                    <a:p>
                      <a:endParaRPr lang="en-US" sz="1200" b="1">
                        <a:solidFill>
                          <a:schemeClr val="tx1"/>
                        </a:solidFill>
                        <a:latin typeface="Arial" panose="020B0604020202020204" pitchFamily="34" charset="0"/>
                        <a:cs typeface="Arial" panose="020B0604020202020204" pitchFamily="34" charset="0"/>
                      </a:endParaRPr>
                    </a:p>
                  </a:txBody>
                  <a:tcPr>
                    <a:solidFill>
                      <a:srgbClr val="F5B1D3"/>
                    </a:solidFill>
                  </a:tcPr>
                </a:tc>
                <a:tc hMerge="1">
                  <a:txBody>
                    <a:bodyPr/>
                    <a:lstStyle/>
                    <a:p>
                      <a:endParaRPr lang="en-US" dirty="0"/>
                    </a:p>
                  </a:txBody>
                  <a:tcPr/>
                </a:tc>
                <a:extLst>
                  <a:ext uri="{0D108BD9-81ED-4DB2-BD59-A6C34878D82A}">
                    <a16:rowId xmlns:a16="http://schemas.microsoft.com/office/drawing/2014/main" val="3819200041"/>
                  </a:ext>
                </a:extLst>
              </a:tr>
              <a:tr h="370840">
                <a:tc gridSpan="2">
                  <a:txBody>
                    <a:bodyPr/>
                    <a:lstStyle/>
                    <a:p>
                      <a:r>
                        <a:rPr lang="en-US" sz="1200" b="1" dirty="0">
                          <a:solidFill>
                            <a:schemeClr val="tx1"/>
                          </a:solidFill>
                          <a:latin typeface="Arial" panose="020B0604020202020204" pitchFamily="34" charset="0"/>
                          <a:cs typeface="Arial" panose="020B0604020202020204" pitchFamily="34" charset="0"/>
                        </a:rPr>
                        <a:t>Transition: (1 min)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Let’s start discovering strategies to help you avoid some of these mistakes and introduce you to the 4 key competencies that all managers need to build and focus on which include being a Planner, Administrator, Relationship Builder and Results Driver.</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txBody>
                  <a:tcPr>
                    <a:solidFill>
                      <a:srgbClr val="CDACE6"/>
                    </a:solidFill>
                  </a:tcPr>
                </a:tc>
                <a:tc hMerge="1">
                  <a:txBody>
                    <a:bodyPr/>
                    <a:lstStyle/>
                    <a:p>
                      <a:endParaRPr lang="en-US" dirty="0"/>
                    </a:p>
                  </a:txBody>
                  <a:tcPr/>
                </a:tc>
                <a:extLst>
                  <a:ext uri="{0D108BD9-81ED-4DB2-BD59-A6C34878D82A}">
                    <a16:rowId xmlns:a16="http://schemas.microsoft.com/office/drawing/2014/main" val="3140444443"/>
                  </a:ext>
                </a:extLst>
              </a:tr>
            </a:tbl>
          </a:graphicData>
        </a:graphic>
      </p:graphicFrame>
    </p:spTree>
    <p:extLst>
      <p:ext uri="{BB962C8B-B14F-4D97-AF65-F5344CB8AC3E}">
        <p14:creationId xmlns:p14="http://schemas.microsoft.com/office/powerpoint/2010/main" val="265614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C5218-8757-8E4C-B105-0B1BC4677FB4}"/>
              </a:ext>
            </a:extLst>
          </p:cNvPr>
          <p:cNvSpPr>
            <a:spLocks noGrp="1"/>
          </p:cNvSpPr>
          <p:nvPr>
            <p:ph type="sldNum" sz="quarter" idx="12"/>
          </p:nvPr>
        </p:nvSpPr>
        <p:spPr/>
        <p:txBody>
          <a:bodyPr/>
          <a:lstStyle/>
          <a:p>
            <a:fld id="{18284411-F125-4587-9CA9-8BD0BF670922}" type="slidenum">
              <a:rPr lang="en-US" smtClean="0"/>
              <a:pPr/>
              <a:t>13</a:t>
            </a:fld>
            <a:endParaRPr lang="en-US"/>
          </a:p>
        </p:txBody>
      </p:sp>
      <p:pic>
        <p:nvPicPr>
          <p:cNvPr id="4" name="Picture 3">
            <a:extLst>
              <a:ext uri="{FF2B5EF4-FFF2-40B4-BE49-F238E27FC236}">
                <a16:creationId xmlns:a16="http://schemas.microsoft.com/office/drawing/2014/main" id="{89BEB6ED-CA5C-9146-A80B-DBF76BB38E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2561" y="1282234"/>
            <a:ext cx="2743200" cy="355134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7AB1A1D-3CBA-BC4B-A31E-5426B51F05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2561" y="5224822"/>
            <a:ext cx="2743200" cy="355134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D8BD690-6BD4-E44C-9CCD-2555B70FC2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86640" y="1282234"/>
            <a:ext cx="2743200" cy="355134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0BA0698-EF10-BB46-B7E7-84091FC358D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86640" y="5224822"/>
            <a:ext cx="2743200" cy="3551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042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0C16-A6D3-E04A-876C-698D428B9806}"/>
              </a:ext>
            </a:extLst>
          </p:cNvPr>
          <p:cNvSpPr>
            <a:spLocks noGrp="1"/>
          </p:cNvSpPr>
          <p:nvPr>
            <p:ph type="title"/>
          </p:nvPr>
        </p:nvSpPr>
        <p:spPr/>
        <p:txBody>
          <a:bodyPr/>
          <a:lstStyle/>
          <a:p>
            <a:r>
              <a:rPr lang="en-US" dirty="0"/>
              <a:t>Slides 5-10: Management Competencies and Roles</a:t>
            </a:r>
          </a:p>
        </p:txBody>
      </p:sp>
      <p:sp>
        <p:nvSpPr>
          <p:cNvPr id="4" name="Slide Number Placeholder 3">
            <a:extLst>
              <a:ext uri="{FF2B5EF4-FFF2-40B4-BE49-F238E27FC236}">
                <a16:creationId xmlns:a16="http://schemas.microsoft.com/office/drawing/2014/main" id="{875D42E2-0F8A-3248-9B44-7124D2BEB1BE}"/>
              </a:ext>
            </a:extLst>
          </p:cNvPr>
          <p:cNvSpPr>
            <a:spLocks noGrp="1"/>
          </p:cNvSpPr>
          <p:nvPr>
            <p:ph type="sldNum" sz="quarter" idx="12"/>
          </p:nvPr>
        </p:nvSpPr>
        <p:spPr/>
        <p:txBody>
          <a:bodyPr/>
          <a:lstStyle/>
          <a:p>
            <a:fld id="{18284411-F125-4587-9CA9-8BD0BF670922}" type="slidenum">
              <a:rPr lang="en-US" smtClean="0"/>
              <a:pPr/>
              <a:t>14</a:t>
            </a:fld>
            <a:endParaRPr lang="en-US"/>
          </a:p>
        </p:txBody>
      </p:sp>
      <p:graphicFrame>
        <p:nvGraphicFramePr>
          <p:cNvPr id="5" name="Table 4">
            <a:extLst>
              <a:ext uri="{FF2B5EF4-FFF2-40B4-BE49-F238E27FC236}">
                <a16:creationId xmlns:a16="http://schemas.microsoft.com/office/drawing/2014/main" id="{912A6B2B-8D61-234E-8D50-38A34EEF4393}"/>
              </a:ext>
            </a:extLst>
          </p:cNvPr>
          <p:cNvGraphicFramePr>
            <a:graphicFrameLocks noGrp="1"/>
          </p:cNvGraphicFramePr>
          <p:nvPr>
            <p:extLst>
              <p:ext uri="{D42A27DB-BD31-4B8C-83A1-F6EECF244321}">
                <p14:modId xmlns:p14="http://schemas.microsoft.com/office/powerpoint/2010/main" val="2465068991"/>
              </p:ext>
            </p:extLst>
          </p:nvPr>
        </p:nvGraphicFramePr>
        <p:xfrm>
          <a:off x="457200" y="1463040"/>
          <a:ext cx="6858000" cy="7198360"/>
        </p:xfrm>
        <a:graphic>
          <a:graphicData uri="http://schemas.openxmlformats.org/drawingml/2006/table">
            <a:tbl>
              <a:tblPr>
                <a:tableStyleId>{5C22544A-7EE6-4342-B048-85BDC9FD1C3A}</a:tableStyleId>
              </a:tblPr>
              <a:tblGrid>
                <a:gridCol w="3429000">
                  <a:extLst>
                    <a:ext uri="{9D8B030D-6E8A-4147-A177-3AD203B41FA5}">
                      <a16:colId xmlns:a16="http://schemas.microsoft.com/office/drawing/2014/main" val="4252494295"/>
                    </a:ext>
                  </a:extLst>
                </a:gridCol>
                <a:gridCol w="3429000">
                  <a:extLst>
                    <a:ext uri="{9D8B030D-6E8A-4147-A177-3AD203B41FA5}">
                      <a16:colId xmlns:a16="http://schemas.microsoft.com/office/drawing/2014/main" val="815321554"/>
                    </a:ext>
                  </a:extLst>
                </a:gridCol>
              </a:tblGrid>
              <a:tr h="370840">
                <a:tc>
                  <a:txBody>
                    <a:bodyPr/>
                    <a:lstStyle/>
                    <a:p>
                      <a:r>
                        <a:rPr lang="en-US" sz="1200" b="1" dirty="0">
                          <a:solidFill>
                            <a:schemeClr val="tx1"/>
                          </a:solidFill>
                        </a:rPr>
                        <a:t>Topic:  Management Competencies and Roles</a:t>
                      </a:r>
                      <a:br>
                        <a:rPr lang="en-US" sz="1200" dirty="0">
                          <a:solidFill>
                            <a:schemeClr val="tx1"/>
                          </a:solidFill>
                        </a:rPr>
                      </a:br>
                      <a:r>
                        <a:rPr lang="en-US" sz="1200" b="1" dirty="0">
                          <a:solidFill>
                            <a:schemeClr val="tx1"/>
                          </a:solidFill>
                        </a:rPr>
                        <a:t>Time:  </a:t>
                      </a:r>
                      <a:r>
                        <a:rPr lang="en-US" sz="1200" b="0" dirty="0">
                          <a:solidFill>
                            <a:schemeClr val="tx1"/>
                          </a:solidFill>
                        </a:rPr>
                        <a:t>25 minutes</a:t>
                      </a:r>
                      <a:r>
                        <a:rPr lang="en-US" sz="1200" b="1" dirty="0">
                          <a:solidFill>
                            <a:schemeClr val="tx1"/>
                          </a:solidFill>
                        </a:rPr>
                        <a:t>	</a:t>
                      </a:r>
                    </a:p>
                    <a:p>
                      <a:r>
                        <a:rPr lang="en-US" sz="1200" b="1" dirty="0">
                          <a:solidFill>
                            <a:schemeClr val="tx1"/>
                          </a:solidFill>
                        </a:rPr>
                        <a:t>Method:  </a:t>
                      </a:r>
                      <a:r>
                        <a:rPr lang="en-US" sz="1200" dirty="0">
                          <a:solidFill>
                            <a:schemeClr val="tx1"/>
                          </a:solidFill>
                        </a:rPr>
                        <a:t>Discussion, Group Activity</a:t>
                      </a:r>
                    </a:p>
                    <a:p>
                      <a:r>
                        <a:rPr lang="en-US" sz="1200" b="1" dirty="0">
                          <a:solidFill>
                            <a:schemeClr val="tx1"/>
                          </a:solidFill>
                        </a:rPr>
                        <a:t>Workbook Page(s):  </a:t>
                      </a:r>
                      <a:r>
                        <a:rPr lang="en-US" sz="1200" b="0" dirty="0">
                          <a:solidFill>
                            <a:schemeClr val="tx1"/>
                          </a:solidFill>
                        </a:rPr>
                        <a:t>4-7</a:t>
                      </a:r>
                    </a:p>
                    <a:p>
                      <a:r>
                        <a:rPr lang="en-US" sz="1200" b="1" dirty="0">
                          <a:solidFill>
                            <a:schemeClr val="tx1"/>
                          </a:solidFill>
                        </a:rPr>
                        <a:t>PowerPoint Slide(s): </a:t>
                      </a:r>
                      <a:r>
                        <a:rPr lang="en-US" sz="1200" b="0" dirty="0">
                          <a:solidFill>
                            <a:schemeClr val="tx1"/>
                          </a:solidFill>
                        </a:rPr>
                        <a:t>5-10</a:t>
                      </a:r>
                      <a:r>
                        <a:rPr lang="en-US" sz="1600" b="1" dirty="0">
                          <a:solidFill>
                            <a:schemeClr val="tx1"/>
                          </a:solidFill>
                        </a:rPr>
                        <a:t>	</a:t>
                      </a:r>
                      <a:endParaRPr lang="en-US" sz="1600" dirty="0">
                        <a:solidFill>
                          <a:schemeClr val="tx1"/>
                        </a:solidFill>
                      </a:endParaRPr>
                    </a:p>
                  </a:txBody>
                  <a:tcPr>
                    <a:solidFill>
                      <a:srgbClr val="BDD7EE"/>
                    </a:solidFill>
                  </a:tcPr>
                </a:tc>
                <a:tc>
                  <a:txBody>
                    <a:bodyPr/>
                    <a:lstStyle/>
                    <a:p>
                      <a:r>
                        <a:rPr lang="en-US" sz="1200" b="1">
                          <a:solidFill>
                            <a:schemeClr val="tx1"/>
                          </a:solidFill>
                        </a:rPr>
                        <a:t>Goal(s):   </a:t>
                      </a:r>
                    </a:p>
                    <a:p>
                      <a:endParaRPr lang="en-US" sz="1200" b="1">
                        <a:solidFill>
                          <a:schemeClr val="tx1"/>
                        </a:solidFill>
                      </a:endParaRPr>
                    </a:p>
                    <a:p>
                      <a:pPr marL="0" lvl="0" indent="0">
                        <a:buFont typeface="Arial" panose="020B0604020202020204" pitchFamily="34" charset="0"/>
                        <a:buNone/>
                      </a:pPr>
                      <a:r>
                        <a:rPr lang="en-US" sz="1200">
                          <a:solidFill>
                            <a:schemeClr val="tx1"/>
                          </a:solidFill>
                        </a:rPr>
                        <a:t>To understand the key competencies of the management role in any organization. </a:t>
                      </a:r>
                    </a:p>
                  </a:txBody>
                  <a:tcPr>
                    <a:solidFill>
                      <a:srgbClr val="D9D9D9"/>
                    </a:solidFill>
                  </a:tcPr>
                </a:tc>
                <a:extLst>
                  <a:ext uri="{0D108BD9-81ED-4DB2-BD59-A6C34878D82A}">
                    <a16:rowId xmlns:a16="http://schemas.microsoft.com/office/drawing/2014/main" val="87864725"/>
                  </a:ext>
                </a:extLst>
              </a:tr>
              <a:tr h="370840">
                <a:tc gridSpan="2">
                  <a:txBody>
                    <a:bodyPr/>
                    <a:lstStyle/>
                    <a:p>
                      <a:r>
                        <a:rPr lang="en-US" sz="1200" b="1">
                          <a:solidFill>
                            <a:schemeClr val="tx1"/>
                          </a:solidFill>
                        </a:rPr>
                        <a:t>Content Overview: (1 min)</a:t>
                      </a:r>
                    </a:p>
                    <a:p>
                      <a:pPr marL="171450" indent="-171450">
                        <a:buFont typeface="Arial" panose="020B0604020202020204" pitchFamily="34" charset="0"/>
                        <a:buChar char="•"/>
                      </a:pPr>
                      <a:r>
                        <a:rPr lang="en-US" sz="1200">
                          <a:solidFill>
                            <a:schemeClr val="tx1"/>
                          </a:solidFill>
                        </a:rPr>
                        <a:t>Introduce the topic by explaining that there are 4 specific areas that managers should focus on to be successful in their new role. They include: Planner, Administrator, Relationship Builder, Results Driver. These areas represent roles that the new manager is required to fill and competencies necessary to be successful in their job. </a:t>
                      </a:r>
                    </a:p>
                    <a:p>
                      <a:pPr marL="171450" indent="-171450">
                        <a:buFont typeface="Arial" panose="020B0604020202020204" pitchFamily="34" charset="0"/>
                        <a:buChar char="•"/>
                      </a:pPr>
                      <a:r>
                        <a:rPr lang="en-US" sz="1200">
                          <a:solidFill>
                            <a:schemeClr val="tx1"/>
                          </a:solidFill>
                        </a:rPr>
                        <a:t>As a manager, it’s necessary to spend time doing all of these things and many times new managers spend more time in one area than another or neglect a competency all together.</a:t>
                      </a:r>
                    </a:p>
                    <a:p>
                      <a:pPr marL="171450" indent="-171450">
                        <a:buFont typeface="Arial" panose="020B0604020202020204" pitchFamily="34" charset="0"/>
                        <a:buChar char="•"/>
                      </a:pPr>
                      <a:r>
                        <a:rPr lang="en-US" sz="1200">
                          <a:solidFill>
                            <a:schemeClr val="tx1"/>
                          </a:solidFill>
                        </a:rPr>
                        <a:t>We’ll define these competencies based on your own experience and discuss them together.</a:t>
                      </a:r>
                    </a:p>
                  </a:txBody>
                  <a:tcPr>
                    <a:solidFill>
                      <a:srgbClr val="FFE699"/>
                    </a:solidFill>
                  </a:tcPr>
                </a:tc>
                <a:tc hMerge="1">
                  <a:txBody>
                    <a:bodyPr/>
                    <a:lstStyle/>
                    <a:p>
                      <a:endParaRPr lang="en-US" dirty="0"/>
                    </a:p>
                  </a:txBody>
                  <a:tcPr/>
                </a:tc>
                <a:extLst>
                  <a:ext uri="{0D108BD9-81ED-4DB2-BD59-A6C34878D82A}">
                    <a16:rowId xmlns:a16="http://schemas.microsoft.com/office/drawing/2014/main" val="390875371"/>
                  </a:ext>
                </a:extLst>
              </a:tr>
              <a:tr h="370840">
                <a:tc gridSpan="2">
                  <a:txBody>
                    <a:bodyPr/>
                    <a:lstStyle/>
                    <a:p>
                      <a:r>
                        <a:rPr lang="en-US" sz="1200" b="1">
                          <a:solidFill>
                            <a:schemeClr val="tx1"/>
                          </a:solidFill>
                        </a:rPr>
                        <a:t>Group Activity: (10 mins)</a:t>
                      </a:r>
                    </a:p>
                    <a:p>
                      <a:pPr marL="171450" indent="-171450">
                        <a:buFont typeface="Arial" panose="020B0604020202020204" pitchFamily="34" charset="0"/>
                        <a:buChar char="•"/>
                      </a:pPr>
                      <a:r>
                        <a:rPr lang="en-US" sz="1200">
                          <a:solidFill>
                            <a:schemeClr val="tx1"/>
                          </a:solidFill>
                        </a:rPr>
                        <a:t>Have flipcharts ready to go for each competency area in the front of the room</a:t>
                      </a:r>
                    </a:p>
                    <a:p>
                      <a:pPr marL="171450" indent="-171450">
                        <a:buFont typeface="Arial" panose="020B0604020202020204" pitchFamily="34" charset="0"/>
                        <a:buChar char="•"/>
                      </a:pPr>
                      <a:r>
                        <a:rPr lang="en-US" sz="1200">
                          <a:solidFill>
                            <a:schemeClr val="tx1"/>
                          </a:solidFill>
                        </a:rPr>
                        <a:t>Ask the group the following questions for each competency and record on flipchart paper.</a:t>
                      </a:r>
                    </a:p>
                    <a:p>
                      <a:pPr marL="628650" lvl="1" indent="-171450">
                        <a:buFont typeface="Arial" panose="020B0604020202020204" pitchFamily="34" charset="0"/>
                        <a:buChar char="•"/>
                      </a:pPr>
                      <a:r>
                        <a:rPr lang="en-US" sz="1200">
                          <a:solidFill>
                            <a:schemeClr val="tx1"/>
                          </a:solidFill>
                        </a:rPr>
                        <a:t>How would you define this management competency? What activities or tasks would it include?</a:t>
                      </a:r>
                    </a:p>
                    <a:p>
                      <a:pPr marL="628650" lvl="1" indent="-171450">
                        <a:buFont typeface="Arial" panose="020B0604020202020204" pitchFamily="34" charset="0"/>
                        <a:buChar char="•"/>
                      </a:pPr>
                      <a:r>
                        <a:rPr lang="en-US" sz="1200">
                          <a:solidFill>
                            <a:schemeClr val="tx1"/>
                          </a:solidFill>
                        </a:rPr>
                        <a:t>What do you think are the responsibilities of the new manager in this area?</a:t>
                      </a:r>
                    </a:p>
                    <a:p>
                      <a:pPr marL="628650" lvl="1" indent="-171450">
                        <a:buFont typeface="Arial" panose="020B0604020202020204" pitchFamily="34" charset="0"/>
                        <a:buChar char="•"/>
                      </a:pPr>
                      <a:r>
                        <a:rPr lang="en-US" sz="1200">
                          <a:solidFill>
                            <a:schemeClr val="tx1"/>
                          </a:solidFill>
                        </a:rPr>
                        <a:t>How would you define success? What would you notice?</a:t>
                      </a:r>
                    </a:p>
                    <a:p>
                      <a:pPr marL="171450" indent="-171450">
                        <a:buFont typeface="Arial" panose="020B0604020202020204" pitchFamily="34" charset="0"/>
                        <a:buChar char="•"/>
                      </a:pPr>
                      <a:r>
                        <a:rPr lang="en-US" sz="1200">
                          <a:solidFill>
                            <a:schemeClr val="tx1"/>
                          </a:solidFill>
                        </a:rPr>
                        <a:t>Note: Measurement many times can be observable but there may also be metrics that the new manager can pay attention to like turnover rates, reduction in complaints, higher levels of productivity, team assessments, etc.</a:t>
                      </a:r>
                    </a:p>
                    <a:p>
                      <a:pPr marL="171450" indent="-171450">
                        <a:buFont typeface="Arial" panose="020B0604020202020204" pitchFamily="34" charset="0"/>
                        <a:buChar char="•"/>
                      </a:pPr>
                      <a:r>
                        <a:rPr lang="en-US" sz="1200">
                          <a:solidFill>
                            <a:schemeClr val="tx1"/>
                          </a:solidFill>
                        </a:rPr>
                        <a:t>Following discussion, review the PPT and workbook for each competency to summarize what was discussed</a:t>
                      </a:r>
                    </a:p>
                    <a:p>
                      <a:pPr marL="171450" indent="-171450">
                        <a:buFont typeface="Arial" panose="020B0604020202020204" pitchFamily="34" charset="0"/>
                        <a:buChar char="•"/>
                      </a:pPr>
                      <a:r>
                        <a:rPr lang="en-US" sz="1200">
                          <a:solidFill>
                            <a:schemeClr val="tx1"/>
                          </a:solidFill>
                        </a:rPr>
                        <a:t>Hang completed flipcharts around the room.</a:t>
                      </a:r>
                    </a:p>
                    <a:p>
                      <a:pPr marL="0" indent="0">
                        <a:buFont typeface="Arial" panose="020B0604020202020204" pitchFamily="34" charset="0"/>
                        <a:buNone/>
                      </a:pPr>
                      <a:endParaRPr lang="en-US" sz="1200">
                        <a:solidFill>
                          <a:schemeClr val="tx1"/>
                        </a:solidFill>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a:solidFill>
                            <a:schemeClr val="tx1"/>
                          </a:solidFill>
                        </a:rPr>
                        <a:t>Facilitator Note: </a:t>
                      </a:r>
                      <a:r>
                        <a:rPr lang="en-US" sz="1200" i="1">
                          <a:solidFill>
                            <a:schemeClr val="tx1"/>
                          </a:solidFill>
                        </a:rPr>
                        <a:t>Share any personal examples of the tasks you’ve performed in each area, how much time, energy and difficulty you’ve experienced. </a:t>
                      </a:r>
                    </a:p>
                  </a:txBody>
                  <a:tcPr>
                    <a:solidFill>
                      <a:srgbClr val="C5E0B4"/>
                    </a:solidFill>
                  </a:tcPr>
                </a:tc>
                <a:tc hMerge="1">
                  <a:txBody>
                    <a:bodyPr/>
                    <a:lstStyle/>
                    <a:p>
                      <a:endParaRPr lang="en-US" dirty="0"/>
                    </a:p>
                  </a:txBody>
                  <a:tcPr>
                    <a:solidFill>
                      <a:srgbClr val="C5E0B4"/>
                    </a:solidFill>
                  </a:tcPr>
                </a:tc>
                <a:extLst>
                  <a:ext uri="{0D108BD9-81ED-4DB2-BD59-A6C34878D82A}">
                    <a16:rowId xmlns:a16="http://schemas.microsoft.com/office/drawing/2014/main" val="48420928"/>
                  </a:ext>
                </a:extLst>
              </a:tr>
              <a:tr h="370840">
                <a:tc gridSpan="2">
                  <a:txBody>
                    <a:bodyPr/>
                    <a:lstStyle/>
                    <a:p>
                      <a:r>
                        <a:rPr lang="en-US" sz="1200" b="1">
                          <a:solidFill>
                            <a:schemeClr val="tx1"/>
                          </a:solidFill>
                        </a:rPr>
                        <a:t>Debrief:  N/A</a:t>
                      </a:r>
                    </a:p>
                  </a:txBody>
                  <a:tcPr>
                    <a:solidFill>
                      <a:srgbClr val="F5B1D3"/>
                    </a:solidFill>
                  </a:tcPr>
                </a:tc>
                <a:tc hMerge="1">
                  <a:txBody>
                    <a:bodyPr/>
                    <a:lstStyle/>
                    <a:p>
                      <a:endParaRPr lang="en-US" dirty="0"/>
                    </a:p>
                  </a:txBody>
                  <a:tcPr/>
                </a:tc>
                <a:extLst>
                  <a:ext uri="{0D108BD9-81ED-4DB2-BD59-A6C34878D82A}">
                    <a16:rowId xmlns:a16="http://schemas.microsoft.com/office/drawing/2014/main" val="3819200041"/>
                  </a:ext>
                </a:extLst>
              </a:tr>
              <a:tr h="370840">
                <a:tc gridSpan="2">
                  <a:txBody>
                    <a:bodyPr/>
                    <a:lstStyle/>
                    <a:p>
                      <a:r>
                        <a:rPr lang="en-US" sz="1200" b="1" dirty="0">
                          <a:solidFill>
                            <a:schemeClr val="tx1"/>
                          </a:solidFill>
                        </a:rPr>
                        <a:t>Transition: (1 min)</a:t>
                      </a:r>
                    </a:p>
                    <a:p>
                      <a:r>
                        <a:rPr lang="en-US" sz="1200" dirty="0">
                          <a:solidFill>
                            <a:schemeClr val="tx1"/>
                          </a:solidFill>
                        </a:rPr>
                        <a:t>Successful managers frequently assess their time management to identify what key competencies are being neglected and need a little love. They also recognize that when problems arise between team members, on a project, or with resources - that many times the solution is to revisit these competencies and consider ways to make sure they are getting the attention they need.  In our next activity, you’ll choose a competency area that you struggle with the most and work with others to come up with solutions you can put into practice immediately.</a:t>
                      </a:r>
                    </a:p>
                  </a:txBody>
                  <a:tcPr>
                    <a:solidFill>
                      <a:srgbClr val="CDACE6"/>
                    </a:solidFill>
                  </a:tcPr>
                </a:tc>
                <a:tc hMerge="1">
                  <a:txBody>
                    <a:bodyPr/>
                    <a:lstStyle/>
                    <a:p>
                      <a:endParaRPr lang="en-US" dirty="0"/>
                    </a:p>
                  </a:txBody>
                  <a:tcPr/>
                </a:tc>
                <a:extLst>
                  <a:ext uri="{0D108BD9-81ED-4DB2-BD59-A6C34878D82A}">
                    <a16:rowId xmlns:a16="http://schemas.microsoft.com/office/drawing/2014/main" val="3140444443"/>
                  </a:ext>
                </a:extLst>
              </a:tr>
            </a:tbl>
          </a:graphicData>
        </a:graphic>
      </p:graphicFrame>
    </p:spTree>
    <p:extLst>
      <p:ext uri="{BB962C8B-B14F-4D97-AF65-F5344CB8AC3E}">
        <p14:creationId xmlns:p14="http://schemas.microsoft.com/office/powerpoint/2010/main" val="84848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C5218-8757-8E4C-B105-0B1BC4677FB4}"/>
              </a:ext>
            </a:extLst>
          </p:cNvPr>
          <p:cNvSpPr>
            <a:spLocks noGrp="1"/>
          </p:cNvSpPr>
          <p:nvPr>
            <p:ph type="sldNum" sz="quarter" idx="12"/>
          </p:nvPr>
        </p:nvSpPr>
        <p:spPr/>
        <p:txBody>
          <a:bodyPr/>
          <a:lstStyle/>
          <a:p>
            <a:fld id="{18284411-F125-4587-9CA9-8BD0BF670922}" type="slidenum">
              <a:rPr lang="en-US" smtClean="0"/>
              <a:pPr/>
              <a:t>15</a:t>
            </a:fld>
            <a:endParaRPr lang="en-US"/>
          </a:p>
        </p:txBody>
      </p:sp>
      <p:pic>
        <p:nvPicPr>
          <p:cNvPr id="4" name="Picture 3">
            <a:extLst>
              <a:ext uri="{FF2B5EF4-FFF2-40B4-BE49-F238E27FC236}">
                <a16:creationId xmlns:a16="http://schemas.microsoft.com/office/drawing/2014/main" id="{89BEB6ED-CA5C-9146-A80B-DBF76BB38E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2561" y="1282234"/>
            <a:ext cx="2743199" cy="355134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7AB1A1D-3CBA-BC4B-A31E-5426B51F05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2561" y="5224822"/>
            <a:ext cx="2743199" cy="355134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D8BD690-6BD4-E44C-9CCD-2555B70FC2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86640" y="1282234"/>
            <a:ext cx="2743199" cy="355134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0BA0698-EF10-BB46-B7E7-84091FC358D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86640" y="5224822"/>
            <a:ext cx="2743199" cy="3551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107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0C16-A6D3-E04A-876C-698D428B9806}"/>
              </a:ext>
            </a:extLst>
          </p:cNvPr>
          <p:cNvSpPr>
            <a:spLocks noGrp="1"/>
          </p:cNvSpPr>
          <p:nvPr>
            <p:ph type="title"/>
          </p:nvPr>
        </p:nvSpPr>
        <p:spPr>
          <a:xfrm>
            <a:off x="534353" y="535519"/>
            <a:ext cx="7059143" cy="753635"/>
          </a:xfrm>
        </p:spPr>
        <p:txBody>
          <a:bodyPr/>
          <a:lstStyle/>
          <a:p>
            <a:r>
              <a:rPr lang="en-US" dirty="0"/>
              <a:t>Slide 11: CHALLENGES AND OPPORTUNITIES</a:t>
            </a:r>
          </a:p>
        </p:txBody>
      </p:sp>
      <p:sp>
        <p:nvSpPr>
          <p:cNvPr id="4" name="Slide Number Placeholder 3">
            <a:extLst>
              <a:ext uri="{FF2B5EF4-FFF2-40B4-BE49-F238E27FC236}">
                <a16:creationId xmlns:a16="http://schemas.microsoft.com/office/drawing/2014/main" id="{875D42E2-0F8A-3248-9B44-7124D2BEB1BE}"/>
              </a:ext>
            </a:extLst>
          </p:cNvPr>
          <p:cNvSpPr>
            <a:spLocks noGrp="1"/>
          </p:cNvSpPr>
          <p:nvPr>
            <p:ph type="sldNum" sz="quarter" idx="12"/>
          </p:nvPr>
        </p:nvSpPr>
        <p:spPr/>
        <p:txBody>
          <a:bodyPr/>
          <a:lstStyle/>
          <a:p>
            <a:fld id="{18284411-F125-4587-9CA9-8BD0BF670922}" type="slidenum">
              <a:rPr lang="en-US" smtClean="0"/>
              <a:pPr/>
              <a:t>16</a:t>
            </a:fld>
            <a:endParaRPr lang="en-US"/>
          </a:p>
        </p:txBody>
      </p:sp>
      <p:graphicFrame>
        <p:nvGraphicFramePr>
          <p:cNvPr id="5" name="Table 4">
            <a:extLst>
              <a:ext uri="{FF2B5EF4-FFF2-40B4-BE49-F238E27FC236}">
                <a16:creationId xmlns:a16="http://schemas.microsoft.com/office/drawing/2014/main" id="{545021EF-FF97-7941-B55B-E7DE85D1D2AE}"/>
              </a:ext>
            </a:extLst>
          </p:cNvPr>
          <p:cNvGraphicFramePr>
            <a:graphicFrameLocks noGrp="1"/>
          </p:cNvGraphicFramePr>
          <p:nvPr>
            <p:extLst>
              <p:ext uri="{D42A27DB-BD31-4B8C-83A1-F6EECF244321}">
                <p14:modId xmlns:p14="http://schemas.microsoft.com/office/powerpoint/2010/main" val="1847994238"/>
              </p:ext>
            </p:extLst>
          </p:nvPr>
        </p:nvGraphicFramePr>
        <p:xfrm>
          <a:off x="457200" y="1463040"/>
          <a:ext cx="6858000" cy="7833360"/>
        </p:xfrm>
        <a:graphic>
          <a:graphicData uri="http://schemas.openxmlformats.org/drawingml/2006/table">
            <a:tbl>
              <a:tblPr>
                <a:tableStyleId>{5C22544A-7EE6-4342-B048-85BDC9FD1C3A}</a:tableStyleId>
              </a:tblPr>
              <a:tblGrid>
                <a:gridCol w="3429000">
                  <a:extLst>
                    <a:ext uri="{9D8B030D-6E8A-4147-A177-3AD203B41FA5}">
                      <a16:colId xmlns:a16="http://schemas.microsoft.com/office/drawing/2014/main" val="4252494295"/>
                    </a:ext>
                  </a:extLst>
                </a:gridCol>
                <a:gridCol w="3429000">
                  <a:extLst>
                    <a:ext uri="{9D8B030D-6E8A-4147-A177-3AD203B41FA5}">
                      <a16:colId xmlns:a16="http://schemas.microsoft.com/office/drawing/2014/main" val="815321554"/>
                    </a:ext>
                  </a:extLst>
                </a:gridCol>
              </a:tblGrid>
              <a:tr h="370840">
                <a:tc>
                  <a:txBody>
                    <a:bodyPr/>
                    <a:lstStyle/>
                    <a:p>
                      <a:r>
                        <a:rPr lang="en-US" sz="1200" b="1" dirty="0">
                          <a:solidFill>
                            <a:schemeClr val="tx1"/>
                          </a:solidFill>
                          <a:latin typeface="Arial" panose="020B0604020202020204" pitchFamily="34" charset="0"/>
                          <a:cs typeface="Arial" panose="020B0604020202020204" pitchFamily="34" charset="0"/>
                        </a:rPr>
                        <a:t>Topic:  Challenges and Opportunities</a:t>
                      </a:r>
                      <a:br>
                        <a:rPr lang="en-US" sz="1200" dirty="0">
                          <a:solidFill>
                            <a:schemeClr val="tx1"/>
                          </a:solidFill>
                          <a:latin typeface="Arial" panose="020B0604020202020204" pitchFamily="34" charset="0"/>
                          <a:cs typeface="Arial" panose="020B0604020202020204" pitchFamily="34" charset="0"/>
                        </a:rPr>
                      </a:br>
                      <a:r>
                        <a:rPr lang="en-US" sz="1200" b="1" dirty="0">
                          <a:solidFill>
                            <a:schemeClr val="tx1"/>
                          </a:solidFill>
                          <a:latin typeface="Arial" panose="020B0604020202020204" pitchFamily="34" charset="0"/>
                          <a:cs typeface="Arial" panose="020B0604020202020204" pitchFamily="34" charset="0"/>
                        </a:rPr>
                        <a:t>Time:  </a:t>
                      </a:r>
                      <a:r>
                        <a:rPr lang="en-US" sz="1200" b="0" dirty="0">
                          <a:solidFill>
                            <a:schemeClr val="tx1"/>
                          </a:solidFill>
                          <a:latin typeface="Arial" panose="020B0604020202020204" pitchFamily="34" charset="0"/>
                          <a:cs typeface="Arial" panose="020B0604020202020204" pitchFamily="34" charset="0"/>
                        </a:rPr>
                        <a:t>30 minutes</a:t>
                      </a:r>
                      <a:r>
                        <a:rPr lang="en-US" sz="1200" b="1" dirty="0">
                          <a:solidFill>
                            <a:schemeClr val="tx1"/>
                          </a:solidFill>
                          <a:latin typeface="Arial" panose="020B0604020202020204" pitchFamily="34" charset="0"/>
                          <a:cs typeface="Arial" panose="020B0604020202020204" pitchFamily="34" charset="0"/>
                        </a:rPr>
                        <a:t>	</a:t>
                      </a:r>
                    </a:p>
                    <a:p>
                      <a:r>
                        <a:rPr lang="en-US" sz="1200" b="1" dirty="0">
                          <a:solidFill>
                            <a:schemeClr val="tx1"/>
                          </a:solidFill>
                          <a:latin typeface="Arial" panose="020B0604020202020204" pitchFamily="34" charset="0"/>
                          <a:cs typeface="Arial" panose="020B0604020202020204" pitchFamily="34" charset="0"/>
                        </a:rPr>
                        <a:t>Method:  </a:t>
                      </a:r>
                      <a:r>
                        <a:rPr lang="en-US" sz="1200" dirty="0">
                          <a:solidFill>
                            <a:schemeClr val="tx1"/>
                          </a:solidFill>
                          <a:latin typeface="Arial" panose="020B0604020202020204" pitchFamily="34" charset="0"/>
                          <a:cs typeface="Arial" panose="020B0604020202020204" pitchFamily="34" charset="0"/>
                        </a:rPr>
                        <a:t>Facilitated Discussion, Team Activity</a:t>
                      </a:r>
                    </a:p>
                    <a:p>
                      <a:r>
                        <a:rPr lang="en-US" sz="1200" b="1" dirty="0">
                          <a:solidFill>
                            <a:schemeClr val="tx1"/>
                          </a:solidFill>
                          <a:latin typeface="Arial" panose="020B0604020202020204" pitchFamily="34" charset="0"/>
                          <a:cs typeface="Arial" panose="020B0604020202020204" pitchFamily="34" charset="0"/>
                        </a:rPr>
                        <a:t>Workbook Page(s):  </a:t>
                      </a:r>
                      <a:r>
                        <a:rPr lang="en-US" sz="1200" b="0" dirty="0">
                          <a:solidFill>
                            <a:schemeClr val="tx1"/>
                          </a:solidFill>
                          <a:latin typeface="Arial" panose="020B0604020202020204" pitchFamily="34" charset="0"/>
                          <a:cs typeface="Arial" panose="020B0604020202020204" pitchFamily="34" charset="0"/>
                        </a:rPr>
                        <a:t>8-11</a:t>
                      </a:r>
                    </a:p>
                    <a:p>
                      <a:r>
                        <a:rPr lang="en-US" sz="1200" b="1" dirty="0">
                          <a:solidFill>
                            <a:schemeClr val="tx1"/>
                          </a:solidFill>
                          <a:latin typeface="Arial" panose="020B0604020202020204" pitchFamily="34" charset="0"/>
                          <a:cs typeface="Arial" panose="020B0604020202020204" pitchFamily="34" charset="0"/>
                        </a:rPr>
                        <a:t>PowerPoint Slide(s): </a:t>
                      </a:r>
                      <a:r>
                        <a:rPr lang="en-US" sz="1200" b="0" dirty="0">
                          <a:solidFill>
                            <a:schemeClr val="tx1"/>
                          </a:solidFill>
                          <a:latin typeface="Arial" panose="020B0604020202020204" pitchFamily="34" charset="0"/>
                          <a:cs typeface="Arial" panose="020B0604020202020204" pitchFamily="34" charset="0"/>
                        </a:rPr>
                        <a:t>11</a:t>
                      </a:r>
                      <a:r>
                        <a:rPr lang="en-US" sz="1600" b="1"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a:txBody>
                  <a:tcPr>
                    <a:solidFill>
                      <a:srgbClr val="BDD7EE"/>
                    </a:solidFill>
                  </a:tcPr>
                </a:tc>
                <a:tc>
                  <a:txBody>
                    <a:bodyPr/>
                    <a:lstStyle/>
                    <a:p>
                      <a:r>
                        <a:rPr lang="en-US" sz="1200" b="1">
                          <a:solidFill>
                            <a:schemeClr val="tx1"/>
                          </a:solidFill>
                          <a:latin typeface="Arial" panose="020B0604020202020204" pitchFamily="34" charset="0"/>
                          <a:cs typeface="Arial" panose="020B0604020202020204" pitchFamily="34" charset="0"/>
                        </a:rPr>
                        <a:t>Goal(s):   </a:t>
                      </a:r>
                    </a:p>
                    <a:p>
                      <a:endParaRPr lang="en-US" sz="1200" b="1">
                        <a:solidFill>
                          <a:schemeClr val="tx1"/>
                        </a:solidFill>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1200">
                          <a:solidFill>
                            <a:schemeClr val="tx1"/>
                          </a:solidFill>
                          <a:latin typeface="Arial" panose="020B0604020202020204" pitchFamily="34" charset="0"/>
                          <a:cs typeface="Arial" panose="020B0604020202020204" pitchFamily="34" charset="0"/>
                        </a:rPr>
                        <a:t>To develop solutions to put in practice to address challenges in each of the four major competency areas of management.</a:t>
                      </a:r>
                    </a:p>
                    <a:p>
                      <a:pPr marL="0" lvl="0" indent="0">
                        <a:buFont typeface="Arial" panose="020B0604020202020204" pitchFamily="34" charset="0"/>
                        <a:buNone/>
                      </a:pPr>
                      <a:endParaRPr lang="en-US" sz="1200">
                        <a:solidFill>
                          <a:schemeClr val="tx1"/>
                        </a:solidFill>
                        <a:latin typeface="Arial" panose="020B0604020202020204" pitchFamily="34" charset="0"/>
                        <a:cs typeface="Arial" panose="020B0604020202020204" pitchFamily="34" charset="0"/>
                      </a:endParaRPr>
                    </a:p>
                  </a:txBody>
                  <a:tcPr>
                    <a:solidFill>
                      <a:srgbClr val="D9D9D9"/>
                    </a:solidFill>
                  </a:tcPr>
                </a:tc>
                <a:extLst>
                  <a:ext uri="{0D108BD9-81ED-4DB2-BD59-A6C34878D82A}">
                    <a16:rowId xmlns:a16="http://schemas.microsoft.com/office/drawing/2014/main" val="87864725"/>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Content Overview: (3 mins)</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Managing can be overwhelming and it certainly can feel like there will never be enough time in the day to get everything done.</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Being aware of where you are spending your time and what needs more of our attention as a manager is the first step to helping you gain more control of your time management and get better results</a:t>
                      </a:r>
                    </a:p>
                    <a:p>
                      <a:endParaRPr lang="en-US" sz="1200">
                        <a:solidFill>
                          <a:schemeClr val="tx1"/>
                        </a:solidFill>
                        <a:latin typeface="Arial" panose="020B0604020202020204" pitchFamily="34" charset="0"/>
                        <a:cs typeface="Arial" panose="020B0604020202020204" pitchFamily="34" charset="0"/>
                      </a:endParaRPr>
                    </a:p>
                    <a:p>
                      <a:r>
                        <a:rPr lang="en-US" sz="1200">
                          <a:solidFill>
                            <a:schemeClr val="tx1"/>
                          </a:solidFill>
                          <a:latin typeface="Arial" panose="020B0604020202020204" pitchFamily="34" charset="0"/>
                          <a:cs typeface="Arial" panose="020B0604020202020204" pitchFamily="34" charset="0"/>
                        </a:rPr>
                        <a:t>Considering the 4 competencies that we just defined….</a:t>
                      </a:r>
                    </a:p>
                    <a:p>
                      <a:pPr marL="628650" lvl="1"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What competency area seems to be the most difficult for you?</a:t>
                      </a:r>
                    </a:p>
                    <a:p>
                      <a:pPr marL="628650" lvl="1"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Where do you believe you’re experiencing less than stellar results because you’re not dedicating enough time to this competency area? </a:t>
                      </a:r>
                    </a:p>
                    <a:p>
                      <a:pPr marL="457200" lvl="1" indent="0">
                        <a:buFont typeface="Arial" panose="020B0604020202020204" pitchFamily="34" charset="0"/>
                        <a:buNone/>
                      </a:pPr>
                      <a:endParaRPr lang="en-US" sz="1200">
                        <a:solidFill>
                          <a:schemeClr val="tx1"/>
                        </a:solidFill>
                        <a:latin typeface="Arial" panose="020B0604020202020204" pitchFamily="34" charset="0"/>
                        <a:cs typeface="Arial" panose="020B0604020202020204" pitchFamily="34" charset="0"/>
                      </a:endParaRPr>
                    </a:p>
                  </a:txBody>
                  <a:tcPr>
                    <a:solidFill>
                      <a:srgbClr val="FFE699"/>
                    </a:solidFill>
                  </a:tcPr>
                </a:tc>
                <a:tc hMerge="1">
                  <a:txBody>
                    <a:bodyPr/>
                    <a:lstStyle/>
                    <a:p>
                      <a:endParaRPr lang="en-US" dirty="0"/>
                    </a:p>
                  </a:txBody>
                  <a:tcPr/>
                </a:tc>
                <a:extLst>
                  <a:ext uri="{0D108BD9-81ED-4DB2-BD59-A6C34878D82A}">
                    <a16:rowId xmlns:a16="http://schemas.microsoft.com/office/drawing/2014/main" val="390875371"/>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Challenges/Opportunities Activity: (15 mins)</a:t>
                      </a:r>
                    </a:p>
                    <a:p>
                      <a:pPr marL="171450" indent="-171450">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Instruct participants to go to the competency area that they need help with the most</a:t>
                      </a:r>
                    </a:p>
                    <a:p>
                      <a:pPr marL="628650" lvl="1" indent="-171450">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Have flipcharts hanging around the room for recording ideas. </a:t>
                      </a:r>
                    </a:p>
                    <a:p>
                      <a:pPr marL="628650" lvl="1" indent="-171450">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Challenges/Opportunities and Solutions flipcharts for each management competency</a:t>
                      </a:r>
                    </a:p>
                    <a:p>
                      <a:pPr marL="171450" indent="-171450">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Instruct groups to brainstorm both challenges and opportunities they will face when managing this function and record on flipchart paper.</a:t>
                      </a:r>
                    </a:p>
                    <a:p>
                      <a:pPr marL="171450" indent="-171450">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Have each group come up with their top 2-3 ideas to overcome the challenges they face on the Solutions flipchart</a:t>
                      </a:r>
                    </a:p>
                    <a:p>
                      <a:pPr marL="0" indent="0">
                        <a:buFont typeface="Arial" panose="020B0604020202020204" pitchFamily="34" charset="0"/>
                        <a:buNone/>
                      </a:pPr>
                      <a:endParaRPr lang="en-US" sz="1100">
                        <a:solidFill>
                          <a:schemeClr val="tx1"/>
                        </a:solidFill>
                        <a:latin typeface="Arial" panose="020B0604020202020204" pitchFamily="34" charset="0"/>
                        <a:cs typeface="Arial" panose="020B0604020202020204" pitchFamily="34" charset="0"/>
                      </a:endParaRPr>
                    </a:p>
                  </a:txBody>
                  <a:tcPr>
                    <a:solidFill>
                      <a:srgbClr val="C5E0B4"/>
                    </a:solidFill>
                  </a:tcPr>
                </a:tc>
                <a:tc hMerge="1">
                  <a:txBody>
                    <a:bodyPr/>
                    <a:lstStyle/>
                    <a:p>
                      <a:endParaRPr lang="en-US" dirty="0"/>
                    </a:p>
                  </a:txBody>
                  <a:tcPr>
                    <a:solidFill>
                      <a:srgbClr val="C5E0B4"/>
                    </a:solidFill>
                  </a:tcPr>
                </a:tc>
                <a:extLst>
                  <a:ext uri="{0D108BD9-81ED-4DB2-BD59-A6C34878D82A}">
                    <a16:rowId xmlns:a16="http://schemas.microsoft.com/office/drawing/2014/main" val="48420928"/>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Debrief:  (10 mins)</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Ask each group to report out and share their ideas.</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Encourage participants to take notes on ideas in their workbook that they would like to incorporate into their management approach or tasks.</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Add any pertinent information to their ideas or suggestions.  </a:t>
                      </a:r>
                    </a:p>
                    <a:p>
                      <a:pPr marL="0" indent="0">
                        <a:buFont typeface="Arial" panose="020B0604020202020204" pitchFamily="34" charset="0"/>
                        <a:buNone/>
                      </a:pPr>
                      <a:endParaRPr lang="en-US" sz="1200">
                        <a:solidFill>
                          <a:schemeClr val="tx1"/>
                        </a:solidFill>
                        <a:latin typeface="Arial" panose="020B0604020202020204" pitchFamily="34" charset="0"/>
                        <a:cs typeface="Arial" panose="020B0604020202020204" pitchFamily="34" charset="0"/>
                      </a:endParaRPr>
                    </a:p>
                  </a:txBody>
                  <a:tcPr>
                    <a:solidFill>
                      <a:srgbClr val="F5B1D3"/>
                    </a:solidFill>
                  </a:tcPr>
                </a:tc>
                <a:tc hMerge="1">
                  <a:txBody>
                    <a:bodyPr/>
                    <a:lstStyle/>
                    <a:p>
                      <a:endParaRPr lang="en-US" dirty="0"/>
                    </a:p>
                  </a:txBody>
                  <a:tcPr/>
                </a:tc>
                <a:extLst>
                  <a:ext uri="{0D108BD9-81ED-4DB2-BD59-A6C34878D82A}">
                    <a16:rowId xmlns:a16="http://schemas.microsoft.com/office/drawing/2014/main" val="3819200041"/>
                  </a:ext>
                </a:extLst>
              </a:tr>
              <a:tr h="370840">
                <a:tc gridSpan="2">
                  <a:txBody>
                    <a:bodyPr/>
                    <a:lstStyle/>
                    <a:p>
                      <a:r>
                        <a:rPr lang="en-US" sz="1200" b="1" dirty="0">
                          <a:solidFill>
                            <a:schemeClr val="tx1"/>
                          </a:solidFill>
                          <a:latin typeface="Arial" panose="020B0604020202020204" pitchFamily="34" charset="0"/>
                          <a:cs typeface="Arial" panose="020B0604020202020204" pitchFamily="34" charset="0"/>
                        </a:rPr>
                        <a:t>Transition: (2 mins)</a:t>
                      </a:r>
                    </a:p>
                    <a:p>
                      <a:r>
                        <a:rPr lang="en-US" sz="1200" dirty="0">
                          <a:solidFill>
                            <a:schemeClr val="tx1"/>
                          </a:solidFill>
                          <a:latin typeface="Arial" panose="020B0604020202020204" pitchFamily="34" charset="0"/>
                          <a:cs typeface="Arial" panose="020B0604020202020204" pitchFamily="34" charset="0"/>
                        </a:rPr>
                        <a:t>Thank you for these great ideas and solutions to develop yourself as new managers in these competency areas.</a:t>
                      </a:r>
                    </a:p>
                    <a:p>
                      <a:r>
                        <a:rPr lang="en-US" sz="1200" dirty="0">
                          <a:solidFill>
                            <a:schemeClr val="tx1"/>
                          </a:solidFill>
                          <a:latin typeface="Arial" panose="020B0604020202020204" pitchFamily="34" charset="0"/>
                          <a:cs typeface="Arial" panose="020B0604020202020204" pitchFamily="34" charset="0"/>
                        </a:rPr>
                        <a:t>Being a new manager can be exciting and overwhelming. It’s important to understand some of the key competencies that are required of managers in difficult situations. Take action in the competency areas that require more of your time and attention each week and you will notice significant influence on your overall success as a new manager.</a:t>
                      </a:r>
                    </a:p>
                    <a:p>
                      <a:r>
                        <a:rPr lang="en-US" sz="1200" dirty="0">
                          <a:solidFill>
                            <a:schemeClr val="tx1"/>
                          </a:solidFill>
                          <a:latin typeface="Arial" panose="020B0604020202020204" pitchFamily="34" charset="0"/>
                          <a:cs typeface="Arial" panose="020B0604020202020204" pitchFamily="34" charset="0"/>
                        </a:rPr>
                        <a:t>   </a:t>
                      </a:r>
                    </a:p>
                  </a:txBody>
                  <a:tcPr>
                    <a:solidFill>
                      <a:srgbClr val="CDACE6"/>
                    </a:solidFill>
                  </a:tcPr>
                </a:tc>
                <a:tc hMerge="1">
                  <a:txBody>
                    <a:bodyPr/>
                    <a:lstStyle/>
                    <a:p>
                      <a:endParaRPr lang="en-US" dirty="0"/>
                    </a:p>
                  </a:txBody>
                  <a:tcPr/>
                </a:tc>
                <a:extLst>
                  <a:ext uri="{0D108BD9-81ED-4DB2-BD59-A6C34878D82A}">
                    <a16:rowId xmlns:a16="http://schemas.microsoft.com/office/drawing/2014/main" val="3140444443"/>
                  </a:ext>
                </a:extLst>
              </a:tr>
            </a:tbl>
          </a:graphicData>
        </a:graphic>
      </p:graphicFrame>
    </p:spTree>
    <p:extLst>
      <p:ext uri="{BB962C8B-B14F-4D97-AF65-F5344CB8AC3E}">
        <p14:creationId xmlns:p14="http://schemas.microsoft.com/office/powerpoint/2010/main" val="764240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C5218-8757-8E4C-B105-0B1BC4677FB4}"/>
              </a:ext>
            </a:extLst>
          </p:cNvPr>
          <p:cNvSpPr>
            <a:spLocks noGrp="1"/>
          </p:cNvSpPr>
          <p:nvPr>
            <p:ph type="sldNum" sz="quarter" idx="12"/>
          </p:nvPr>
        </p:nvSpPr>
        <p:spPr/>
        <p:txBody>
          <a:bodyPr/>
          <a:lstStyle/>
          <a:p>
            <a:fld id="{18284411-F125-4587-9CA9-8BD0BF670922}" type="slidenum">
              <a:rPr lang="en-US" smtClean="0"/>
              <a:pPr/>
              <a:t>17</a:t>
            </a:fld>
            <a:endParaRPr lang="en-US"/>
          </a:p>
        </p:txBody>
      </p:sp>
      <p:pic>
        <p:nvPicPr>
          <p:cNvPr id="4" name="Picture 3">
            <a:extLst>
              <a:ext uri="{FF2B5EF4-FFF2-40B4-BE49-F238E27FC236}">
                <a16:creationId xmlns:a16="http://schemas.microsoft.com/office/drawing/2014/main" id="{89BEB6ED-CA5C-9146-A80B-DBF76BB38E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14600" y="3253528"/>
            <a:ext cx="2743199" cy="3551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3327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0C16-A6D3-E04A-876C-698D428B9806}"/>
              </a:ext>
            </a:extLst>
          </p:cNvPr>
          <p:cNvSpPr>
            <a:spLocks noGrp="1"/>
          </p:cNvSpPr>
          <p:nvPr>
            <p:ph type="title"/>
          </p:nvPr>
        </p:nvSpPr>
        <p:spPr/>
        <p:txBody>
          <a:bodyPr/>
          <a:lstStyle/>
          <a:p>
            <a:r>
              <a:rPr lang="en-US"/>
              <a:t>Slide 12: PARTICIPANT CREATED CASE STUDIES</a:t>
            </a:r>
          </a:p>
        </p:txBody>
      </p:sp>
      <p:sp>
        <p:nvSpPr>
          <p:cNvPr id="4" name="Slide Number Placeholder 3">
            <a:extLst>
              <a:ext uri="{FF2B5EF4-FFF2-40B4-BE49-F238E27FC236}">
                <a16:creationId xmlns:a16="http://schemas.microsoft.com/office/drawing/2014/main" id="{875D42E2-0F8A-3248-9B44-7124D2BEB1BE}"/>
              </a:ext>
            </a:extLst>
          </p:cNvPr>
          <p:cNvSpPr>
            <a:spLocks noGrp="1"/>
          </p:cNvSpPr>
          <p:nvPr>
            <p:ph type="sldNum" sz="quarter" idx="12"/>
          </p:nvPr>
        </p:nvSpPr>
        <p:spPr/>
        <p:txBody>
          <a:bodyPr/>
          <a:lstStyle/>
          <a:p>
            <a:fld id="{18284411-F125-4587-9CA9-8BD0BF670922}" type="slidenum">
              <a:rPr lang="en-US" smtClean="0"/>
              <a:pPr/>
              <a:t>18</a:t>
            </a:fld>
            <a:endParaRPr lang="en-US"/>
          </a:p>
        </p:txBody>
      </p:sp>
      <p:graphicFrame>
        <p:nvGraphicFramePr>
          <p:cNvPr id="5" name="Table 4">
            <a:extLst>
              <a:ext uri="{FF2B5EF4-FFF2-40B4-BE49-F238E27FC236}">
                <a16:creationId xmlns:a16="http://schemas.microsoft.com/office/drawing/2014/main" id="{127E3885-E351-5D49-A822-A235DE5D573B}"/>
              </a:ext>
            </a:extLst>
          </p:cNvPr>
          <p:cNvGraphicFramePr>
            <a:graphicFrameLocks noGrp="1"/>
          </p:cNvGraphicFramePr>
          <p:nvPr>
            <p:extLst>
              <p:ext uri="{D42A27DB-BD31-4B8C-83A1-F6EECF244321}">
                <p14:modId xmlns:p14="http://schemas.microsoft.com/office/powerpoint/2010/main" val="1011573280"/>
              </p:ext>
            </p:extLst>
          </p:nvPr>
        </p:nvGraphicFramePr>
        <p:xfrm>
          <a:off x="457200" y="1463040"/>
          <a:ext cx="6858000" cy="7772400"/>
        </p:xfrm>
        <a:graphic>
          <a:graphicData uri="http://schemas.openxmlformats.org/drawingml/2006/table">
            <a:tbl>
              <a:tblPr>
                <a:tableStyleId>{5C22544A-7EE6-4342-B048-85BDC9FD1C3A}</a:tableStyleId>
              </a:tblPr>
              <a:tblGrid>
                <a:gridCol w="3429000">
                  <a:extLst>
                    <a:ext uri="{9D8B030D-6E8A-4147-A177-3AD203B41FA5}">
                      <a16:colId xmlns:a16="http://schemas.microsoft.com/office/drawing/2014/main" val="4252494295"/>
                    </a:ext>
                  </a:extLst>
                </a:gridCol>
                <a:gridCol w="3429000">
                  <a:extLst>
                    <a:ext uri="{9D8B030D-6E8A-4147-A177-3AD203B41FA5}">
                      <a16:colId xmlns:a16="http://schemas.microsoft.com/office/drawing/2014/main" val="815321554"/>
                    </a:ext>
                  </a:extLst>
                </a:gridCol>
              </a:tblGrid>
              <a:tr h="370840">
                <a:tc>
                  <a:txBody>
                    <a:bodyPr/>
                    <a:lstStyle/>
                    <a:p>
                      <a:r>
                        <a:rPr lang="en-US" sz="1200" b="1" dirty="0">
                          <a:solidFill>
                            <a:schemeClr val="tx1"/>
                          </a:solidFill>
                          <a:latin typeface="Arial" panose="020B0604020202020204" pitchFamily="34" charset="0"/>
                          <a:cs typeface="Arial" panose="020B0604020202020204" pitchFamily="34" charset="0"/>
                        </a:rPr>
                        <a:t>Topic:  Participant Created Case Studies</a:t>
                      </a:r>
                      <a:br>
                        <a:rPr lang="en-US" sz="1200" dirty="0">
                          <a:solidFill>
                            <a:schemeClr val="tx1"/>
                          </a:solidFill>
                          <a:latin typeface="Arial" panose="020B0604020202020204" pitchFamily="34" charset="0"/>
                          <a:cs typeface="Arial" panose="020B0604020202020204" pitchFamily="34" charset="0"/>
                        </a:rPr>
                      </a:br>
                      <a:r>
                        <a:rPr lang="en-US" sz="1200" b="1" dirty="0">
                          <a:solidFill>
                            <a:schemeClr val="tx1"/>
                          </a:solidFill>
                          <a:latin typeface="Arial" panose="020B0604020202020204" pitchFamily="34" charset="0"/>
                          <a:cs typeface="Arial" panose="020B0604020202020204" pitchFamily="34" charset="0"/>
                        </a:rPr>
                        <a:t>Time:  </a:t>
                      </a:r>
                      <a:r>
                        <a:rPr lang="en-US" sz="1200" b="0" dirty="0">
                          <a:solidFill>
                            <a:schemeClr val="tx1"/>
                          </a:solidFill>
                          <a:latin typeface="Arial" panose="020B0604020202020204" pitchFamily="34" charset="0"/>
                          <a:cs typeface="Arial" panose="020B0604020202020204" pitchFamily="34" charset="0"/>
                        </a:rPr>
                        <a:t>40 minutes</a:t>
                      </a:r>
                      <a:r>
                        <a:rPr lang="en-US" sz="1200" b="1" dirty="0">
                          <a:solidFill>
                            <a:schemeClr val="tx1"/>
                          </a:solidFill>
                          <a:latin typeface="Arial" panose="020B0604020202020204" pitchFamily="34" charset="0"/>
                          <a:cs typeface="Arial" panose="020B0604020202020204" pitchFamily="34" charset="0"/>
                        </a:rPr>
                        <a:t>	</a:t>
                      </a:r>
                    </a:p>
                    <a:p>
                      <a:r>
                        <a:rPr lang="en-US" sz="1200" b="1" dirty="0">
                          <a:solidFill>
                            <a:schemeClr val="tx1"/>
                          </a:solidFill>
                          <a:latin typeface="Arial" panose="020B0604020202020204" pitchFamily="34" charset="0"/>
                          <a:cs typeface="Arial" panose="020B0604020202020204" pitchFamily="34" charset="0"/>
                        </a:rPr>
                        <a:t>Method:  </a:t>
                      </a:r>
                      <a:r>
                        <a:rPr lang="en-US" sz="1200" dirty="0">
                          <a:solidFill>
                            <a:schemeClr val="tx1"/>
                          </a:solidFill>
                          <a:latin typeface="Arial" panose="020B0604020202020204" pitchFamily="34" charset="0"/>
                          <a:cs typeface="Arial" panose="020B0604020202020204" pitchFamily="34" charset="0"/>
                        </a:rPr>
                        <a:t>Case Studies, Group Discussion</a:t>
                      </a:r>
                    </a:p>
                    <a:p>
                      <a:r>
                        <a:rPr lang="en-US" sz="1200" b="1" dirty="0">
                          <a:solidFill>
                            <a:schemeClr val="tx1"/>
                          </a:solidFill>
                          <a:latin typeface="Arial" panose="020B0604020202020204" pitchFamily="34" charset="0"/>
                          <a:cs typeface="Arial" panose="020B0604020202020204" pitchFamily="34" charset="0"/>
                        </a:rPr>
                        <a:t>Workbook Page(s):  </a:t>
                      </a:r>
                      <a:r>
                        <a:rPr lang="en-US" sz="1200" b="0" dirty="0">
                          <a:solidFill>
                            <a:schemeClr val="tx1"/>
                          </a:solidFill>
                          <a:latin typeface="Arial" panose="020B0604020202020204" pitchFamily="34" charset="0"/>
                          <a:cs typeface="Arial" panose="020B0604020202020204" pitchFamily="34" charset="0"/>
                        </a:rPr>
                        <a:t>12</a:t>
                      </a:r>
                    </a:p>
                    <a:p>
                      <a:r>
                        <a:rPr lang="en-US" sz="1200" b="1" dirty="0">
                          <a:solidFill>
                            <a:schemeClr val="tx1"/>
                          </a:solidFill>
                          <a:latin typeface="Arial" panose="020B0604020202020204" pitchFamily="34" charset="0"/>
                          <a:cs typeface="Arial" panose="020B0604020202020204" pitchFamily="34" charset="0"/>
                        </a:rPr>
                        <a:t>PowerPoint Slide(s): </a:t>
                      </a:r>
                      <a:r>
                        <a:rPr lang="en-US" sz="1200" b="0" dirty="0">
                          <a:solidFill>
                            <a:schemeClr val="tx1"/>
                          </a:solidFill>
                          <a:latin typeface="Arial" panose="020B0604020202020204" pitchFamily="34" charset="0"/>
                          <a:cs typeface="Arial" panose="020B0604020202020204" pitchFamily="34" charset="0"/>
                        </a:rPr>
                        <a:t>12</a:t>
                      </a:r>
                      <a:r>
                        <a:rPr lang="en-US" sz="1600" b="1"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a:txBody>
                  <a:tcPr>
                    <a:solidFill>
                      <a:srgbClr val="BDD7EE"/>
                    </a:solidFill>
                  </a:tcPr>
                </a:tc>
                <a:tc>
                  <a:txBody>
                    <a:bodyPr/>
                    <a:lstStyle/>
                    <a:p>
                      <a:r>
                        <a:rPr lang="en-US" sz="1200" b="1">
                          <a:solidFill>
                            <a:schemeClr val="tx1"/>
                          </a:solidFill>
                          <a:latin typeface="Arial" panose="020B0604020202020204" pitchFamily="34" charset="0"/>
                          <a:cs typeface="Arial" panose="020B0604020202020204" pitchFamily="34" charset="0"/>
                        </a:rPr>
                        <a:t>Goal(s):   </a:t>
                      </a:r>
                    </a:p>
                    <a:p>
                      <a:pPr marL="0" lvl="0" indent="0">
                        <a:buFont typeface="Arial" panose="020B0604020202020204" pitchFamily="34" charset="0"/>
                        <a:buNone/>
                      </a:pPr>
                      <a:r>
                        <a:rPr lang="en-US" sz="1200">
                          <a:solidFill>
                            <a:schemeClr val="tx1"/>
                          </a:solidFill>
                          <a:latin typeface="Arial" panose="020B0604020202020204" pitchFamily="34" charset="0"/>
                          <a:cs typeface="Arial" panose="020B0604020202020204" pitchFamily="34" charset="0"/>
                        </a:rPr>
                        <a:t>To address real life situations that new managers are facing and capture ideas for what competency areas might need more time and attention and how to build respect and trust quickly with their team. </a:t>
                      </a:r>
                    </a:p>
                  </a:txBody>
                  <a:tcPr>
                    <a:solidFill>
                      <a:srgbClr val="D9D9D9"/>
                    </a:solidFill>
                  </a:tcPr>
                </a:tc>
                <a:extLst>
                  <a:ext uri="{0D108BD9-81ED-4DB2-BD59-A6C34878D82A}">
                    <a16:rowId xmlns:a16="http://schemas.microsoft.com/office/drawing/2014/main" val="87864725"/>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Content Overview: (3 mins)</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Now we are going to bring this all together and make it real for you.</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I’m going to put you into work groups where you’ll get the chance to share real life scenarios of a difficult situation that you have faced as a new manager.</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Our goal is to help you get feedback on the situation and provide you solutions and ideas that you may not have thought of so you can be more effective as a manager when that situation arises in the future. </a:t>
                      </a:r>
                    </a:p>
                  </a:txBody>
                  <a:tcPr>
                    <a:solidFill>
                      <a:srgbClr val="FFE699"/>
                    </a:solidFill>
                  </a:tcPr>
                </a:tc>
                <a:tc hMerge="1">
                  <a:txBody>
                    <a:bodyPr/>
                    <a:lstStyle/>
                    <a:p>
                      <a:endParaRPr lang="en-US" dirty="0"/>
                    </a:p>
                  </a:txBody>
                  <a:tcPr/>
                </a:tc>
                <a:extLst>
                  <a:ext uri="{0D108BD9-81ED-4DB2-BD59-A6C34878D82A}">
                    <a16:rowId xmlns:a16="http://schemas.microsoft.com/office/drawing/2014/main" val="390875371"/>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Case Studies Activity: (20 mins)</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Create new groups (4-5 groups). You can count off to put people into groups.</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Hand out large postcards – 1 to each group</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Instruct each group to come up with ONE challenging situation that someone has recently handled as a new manager. Explain the situation as succinctly as possible and outline it on the front of the postcard.</a:t>
                      </a:r>
                    </a:p>
                    <a:p>
                      <a:pPr marL="628650" lvl="1" indent="-171450">
                        <a:buFont typeface="Arial" panose="020B0604020202020204" pitchFamily="34" charset="0"/>
                        <a:buChar char="•"/>
                      </a:pPr>
                      <a:r>
                        <a:rPr lang="en-US" sz="1200" i="1">
                          <a:solidFill>
                            <a:schemeClr val="tx1"/>
                          </a:solidFill>
                          <a:latin typeface="Arial" panose="020B0604020202020204" pitchFamily="34" charset="0"/>
                          <a:cs typeface="Arial" panose="020B0604020202020204" pitchFamily="34" charset="0"/>
                        </a:rPr>
                        <a:t>IMPORTANT NOTE - they do not write down the solution or what they did in the situation</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Give teams 10 mins to define their challenge. Each team passes their challenge to another team (new team)</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The new team has to read the challenge and come up with a solution that includes:</a:t>
                      </a:r>
                    </a:p>
                    <a:p>
                      <a:pPr marL="628650" lvl="1"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what management competencies are important in this situation and why</a:t>
                      </a:r>
                    </a:p>
                    <a:p>
                      <a:pPr marL="628650" lvl="1"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a strategy for earning respect and building the relationship with their team</a:t>
                      </a:r>
                    </a:p>
                    <a:p>
                      <a:pPr marL="628650" lvl="1"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what represents fair management practices</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Provide the new team 10 minutes to detail their solution on the back of the card.</a:t>
                      </a:r>
                    </a:p>
                  </a:txBody>
                  <a:tcPr>
                    <a:solidFill>
                      <a:srgbClr val="C5E0B4"/>
                    </a:solidFill>
                  </a:tcPr>
                </a:tc>
                <a:tc hMerge="1">
                  <a:txBody>
                    <a:bodyPr/>
                    <a:lstStyle/>
                    <a:p>
                      <a:endParaRPr lang="en-US" dirty="0"/>
                    </a:p>
                  </a:txBody>
                  <a:tcPr>
                    <a:solidFill>
                      <a:srgbClr val="C5E0B4"/>
                    </a:solidFill>
                  </a:tcPr>
                </a:tc>
                <a:extLst>
                  <a:ext uri="{0D108BD9-81ED-4DB2-BD59-A6C34878D82A}">
                    <a16:rowId xmlns:a16="http://schemas.microsoft.com/office/drawing/2014/main" val="48420928"/>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Debrief:  (15 mins)</a:t>
                      </a:r>
                    </a:p>
                    <a:p>
                      <a:r>
                        <a:rPr lang="en-US" sz="1200">
                          <a:solidFill>
                            <a:schemeClr val="tx1"/>
                          </a:solidFill>
                          <a:latin typeface="Arial" panose="020B0604020202020204" pitchFamily="34" charset="0"/>
                          <a:cs typeface="Arial" panose="020B0604020202020204" pitchFamily="34" charset="0"/>
                        </a:rPr>
                        <a:t>Group debrief: Each team will shares insights or good ideas that were presented that they had not thought of OR seemed to be a very innovative way to address the situation.</a:t>
                      </a:r>
                    </a:p>
                    <a:p>
                      <a:endParaRPr lang="en-US" sz="1200">
                        <a:solidFill>
                          <a:schemeClr val="tx1"/>
                        </a:solidFill>
                        <a:latin typeface="Arial" panose="020B0604020202020204" pitchFamily="34" charset="0"/>
                        <a:cs typeface="Arial" panose="020B0604020202020204" pitchFamily="34" charset="0"/>
                      </a:endParaRPr>
                    </a:p>
                    <a:p>
                      <a:r>
                        <a:rPr lang="en-US" sz="1200" b="1" i="1">
                          <a:solidFill>
                            <a:schemeClr val="tx1"/>
                          </a:solidFill>
                          <a:latin typeface="Arial" panose="020B0604020202020204" pitchFamily="34" charset="0"/>
                          <a:cs typeface="Arial" panose="020B0604020202020204" pitchFamily="34" charset="0"/>
                        </a:rPr>
                        <a:t>Facilitator Notes: </a:t>
                      </a:r>
                      <a:r>
                        <a:rPr lang="en-US" sz="1200" i="1">
                          <a:solidFill>
                            <a:schemeClr val="tx1"/>
                          </a:solidFill>
                          <a:latin typeface="Arial" panose="020B0604020202020204" pitchFamily="34" charset="0"/>
                          <a:cs typeface="Arial" panose="020B0604020202020204" pitchFamily="34" charset="0"/>
                        </a:rPr>
                        <a:t>Share any insights or additional ideas on how to handle the challenge based on what you have experienced or seen work. You might also refer back to the ideas that were presented in the Tell Your Story activity.  </a:t>
                      </a:r>
                    </a:p>
                  </a:txBody>
                  <a:tcPr>
                    <a:solidFill>
                      <a:srgbClr val="F5B1D3"/>
                    </a:solidFill>
                  </a:tcPr>
                </a:tc>
                <a:tc hMerge="1">
                  <a:txBody>
                    <a:bodyPr/>
                    <a:lstStyle/>
                    <a:p>
                      <a:endParaRPr lang="en-US" dirty="0"/>
                    </a:p>
                  </a:txBody>
                  <a:tcPr/>
                </a:tc>
                <a:extLst>
                  <a:ext uri="{0D108BD9-81ED-4DB2-BD59-A6C34878D82A}">
                    <a16:rowId xmlns:a16="http://schemas.microsoft.com/office/drawing/2014/main" val="3819200041"/>
                  </a:ext>
                </a:extLst>
              </a:tr>
              <a:tr h="370840">
                <a:tc gridSpan="2">
                  <a:txBody>
                    <a:bodyPr/>
                    <a:lstStyle/>
                    <a:p>
                      <a:r>
                        <a:rPr lang="en-US" sz="1200" b="1" dirty="0">
                          <a:solidFill>
                            <a:schemeClr val="tx1"/>
                          </a:solidFill>
                          <a:latin typeface="Arial" panose="020B0604020202020204" pitchFamily="34" charset="0"/>
                          <a:cs typeface="Arial" panose="020B0604020202020204" pitchFamily="34" charset="0"/>
                        </a:rPr>
                        <a:t>Transition: (2 mins)</a:t>
                      </a:r>
                    </a:p>
                    <a:p>
                      <a:r>
                        <a:rPr lang="en-US" sz="1200" dirty="0">
                          <a:solidFill>
                            <a:schemeClr val="tx1"/>
                          </a:solidFill>
                          <a:latin typeface="Arial" panose="020B0604020202020204" pitchFamily="34" charset="0"/>
                          <a:cs typeface="Arial" panose="020B0604020202020204" pitchFamily="34" charset="0"/>
                        </a:rPr>
                        <a:t>We’ve covered a lot of ground in the short time we’ve been together. Now is an opportunity to think about everything we discussed and you learned today and consider where your greatest opportunities are to develop your management skills. Our final activity is to do a self-assessment and action plan so that you can walk out of her with a set of next steps that you will share with your team and your manager.</a:t>
                      </a:r>
                    </a:p>
                  </a:txBody>
                  <a:tcPr>
                    <a:solidFill>
                      <a:srgbClr val="CDACE6"/>
                    </a:solidFill>
                  </a:tcPr>
                </a:tc>
                <a:tc hMerge="1">
                  <a:txBody>
                    <a:bodyPr/>
                    <a:lstStyle/>
                    <a:p>
                      <a:endParaRPr lang="en-US" dirty="0"/>
                    </a:p>
                  </a:txBody>
                  <a:tcPr/>
                </a:tc>
                <a:extLst>
                  <a:ext uri="{0D108BD9-81ED-4DB2-BD59-A6C34878D82A}">
                    <a16:rowId xmlns:a16="http://schemas.microsoft.com/office/drawing/2014/main" val="3140444443"/>
                  </a:ext>
                </a:extLst>
              </a:tr>
            </a:tbl>
          </a:graphicData>
        </a:graphic>
      </p:graphicFrame>
    </p:spTree>
    <p:extLst>
      <p:ext uri="{BB962C8B-B14F-4D97-AF65-F5344CB8AC3E}">
        <p14:creationId xmlns:p14="http://schemas.microsoft.com/office/powerpoint/2010/main" val="353345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E49D-7BE9-7245-B97A-0D7236EED2E2}"/>
              </a:ext>
            </a:extLst>
          </p:cNvPr>
          <p:cNvSpPr>
            <a:spLocks noGrp="1"/>
          </p:cNvSpPr>
          <p:nvPr>
            <p:ph type="title"/>
          </p:nvPr>
        </p:nvSpPr>
        <p:spPr/>
        <p:txBody>
          <a:bodyPr/>
          <a:lstStyle/>
          <a:p>
            <a:r>
              <a:rPr lang="en-US" dirty="0"/>
              <a:t>Moving from Bud to Boss</a:t>
            </a:r>
            <a:br>
              <a:rPr lang="en-US" dirty="0"/>
            </a:br>
            <a:r>
              <a:rPr lang="en-US" sz="1800" b="0" dirty="0"/>
              <a:t>The Mindset of the Successful New Manager</a:t>
            </a:r>
          </a:p>
        </p:txBody>
      </p:sp>
      <p:sp>
        <p:nvSpPr>
          <p:cNvPr id="3" name="Content Placeholder 2">
            <a:extLst>
              <a:ext uri="{FF2B5EF4-FFF2-40B4-BE49-F238E27FC236}">
                <a16:creationId xmlns:a16="http://schemas.microsoft.com/office/drawing/2014/main" id="{80A3A791-E076-FB40-A223-79A852757C7F}"/>
              </a:ext>
            </a:extLst>
          </p:cNvPr>
          <p:cNvSpPr>
            <a:spLocks noGrp="1"/>
          </p:cNvSpPr>
          <p:nvPr>
            <p:ph idx="1"/>
          </p:nvPr>
        </p:nvSpPr>
        <p:spPr/>
        <p:txBody>
          <a:bodyPr>
            <a:noAutofit/>
          </a:bodyPr>
          <a:lstStyle/>
          <a:p>
            <a:pPr marL="0" indent="0">
              <a:buNone/>
            </a:pPr>
            <a:r>
              <a:rPr lang="en-US" sz="1100" b="1" dirty="0"/>
              <a:t>LENGTH OF COURSE: 3 Hours (breaks not included)</a:t>
            </a:r>
            <a:br>
              <a:rPr lang="en-US" sz="1100" dirty="0"/>
            </a:br>
            <a:r>
              <a:rPr lang="en-US" sz="1100" dirty="0"/>
              <a:t>Can be combined with other courses from Content Sundae to create a full day program.  </a:t>
            </a:r>
          </a:p>
          <a:p>
            <a:pPr marL="0" indent="0">
              <a:buNone/>
            </a:pPr>
            <a:r>
              <a:rPr lang="en-US" sz="1100" dirty="0"/>
              <a:t>Recommended 20-25 people max in program. </a:t>
            </a:r>
          </a:p>
          <a:p>
            <a:pPr marL="0" indent="0">
              <a:buNone/>
            </a:pPr>
            <a:r>
              <a:rPr lang="en-US" sz="1100" b="1" dirty="0"/>
              <a:t>PARTICIPANT PRE-WORK:</a:t>
            </a:r>
            <a:br>
              <a:rPr lang="en-US" sz="1100" dirty="0"/>
            </a:br>
            <a:r>
              <a:rPr lang="en-US" sz="1100" dirty="0"/>
              <a:t>Book or book summaries can be helpful to set the framework for the workshop. Great reads for new managers include:</a:t>
            </a:r>
          </a:p>
          <a:p>
            <a:r>
              <a:rPr lang="en-US" sz="1100" dirty="0"/>
              <a:t>Mindset by Carol Dweck</a:t>
            </a:r>
          </a:p>
          <a:p>
            <a:r>
              <a:rPr lang="en-US" sz="1100" dirty="0"/>
              <a:t>The Progress Principle by Teresa Amabile</a:t>
            </a:r>
          </a:p>
          <a:p>
            <a:r>
              <a:rPr lang="en-US" sz="1100" dirty="0"/>
              <a:t>Act Like a Leader, Think Like a Leader by Herminia Ibarra</a:t>
            </a:r>
          </a:p>
          <a:p>
            <a:r>
              <a:rPr lang="en-US" sz="1100" dirty="0"/>
              <a:t>The One Thing You Need to Know by Marcus Buckingham</a:t>
            </a:r>
          </a:p>
          <a:p>
            <a:r>
              <a:rPr lang="en-US" sz="1100" dirty="0"/>
              <a:t>Dare to Lead by </a:t>
            </a:r>
            <a:r>
              <a:rPr lang="en-US" sz="1100" dirty="0" err="1"/>
              <a:t>Brene</a:t>
            </a:r>
            <a:r>
              <a:rPr lang="en-US" sz="1100" dirty="0"/>
              <a:t> Brown</a:t>
            </a:r>
          </a:p>
          <a:p>
            <a:r>
              <a:rPr lang="en-US" sz="1100" dirty="0"/>
              <a:t>Drive by Daniel Pink</a:t>
            </a:r>
          </a:p>
          <a:p>
            <a:r>
              <a:rPr lang="en-US" sz="1100" dirty="0"/>
              <a:t>How to Win Friends and Influence People by Dale Carnegie</a:t>
            </a:r>
          </a:p>
          <a:p>
            <a:pPr marL="0" indent="0">
              <a:buNone/>
            </a:pPr>
            <a:endParaRPr lang="en-US" sz="1100" dirty="0"/>
          </a:p>
          <a:p>
            <a:pPr marL="0" indent="0">
              <a:buNone/>
            </a:pPr>
            <a:r>
              <a:rPr lang="en-US" sz="1100" b="1" dirty="0"/>
              <a:t>MATERIALS AND PREPARATION: </a:t>
            </a:r>
          </a:p>
          <a:p>
            <a:pPr>
              <a:buFont typeface="Wingdings" pitchFamily="2" charset="2"/>
              <a:buChar char="q"/>
            </a:pPr>
            <a:r>
              <a:rPr lang="en-US" sz="1100" dirty="0"/>
              <a:t>Build pre and post skill surveys for the program. See resource toolkit for samples. </a:t>
            </a:r>
          </a:p>
          <a:p>
            <a:pPr>
              <a:buFont typeface="Wingdings" pitchFamily="2" charset="2"/>
              <a:buChar char="q"/>
            </a:pPr>
            <a:r>
              <a:rPr lang="en-US" sz="1100" dirty="0"/>
              <a:t>Identify company Executive to kick off the program and provide them with talking points. Be sure to let them know how much time they have. Review with them if appropriate. See resource toolkit. </a:t>
            </a:r>
          </a:p>
          <a:p>
            <a:pPr>
              <a:buFont typeface="Wingdings" pitchFamily="2" charset="2"/>
              <a:buChar char="q"/>
            </a:pPr>
            <a:r>
              <a:rPr lang="en-US" sz="1100" dirty="0"/>
              <a:t>Optional: Send a welcome video message to all participants to introduce yourself as the facilitator and provide a high level overview of what they will be learning. </a:t>
            </a:r>
          </a:p>
          <a:p>
            <a:pPr>
              <a:buFont typeface="Wingdings" pitchFamily="2" charset="2"/>
              <a:buChar char="q"/>
            </a:pPr>
            <a:r>
              <a:rPr lang="en-US" sz="1100" dirty="0"/>
              <a:t>Send communication support to the participants’ manager that includes: </a:t>
            </a:r>
          </a:p>
          <a:p>
            <a:pPr lvl="1">
              <a:buFont typeface="Wingdings" pitchFamily="2" charset="2"/>
              <a:buChar char="q"/>
            </a:pPr>
            <a:r>
              <a:rPr lang="en-US" sz="1100" dirty="0"/>
              <a:t>Learning outcomes and agenda for program. </a:t>
            </a:r>
          </a:p>
          <a:p>
            <a:pPr lvl="1">
              <a:buFont typeface="Wingdings" pitchFamily="2" charset="2"/>
              <a:buChar char="q"/>
            </a:pPr>
            <a:r>
              <a:rPr lang="en-US" sz="1100" dirty="0"/>
              <a:t>Coaching tips and questions to be discussed following the program with the participant to ensure application back on the job. </a:t>
            </a:r>
          </a:p>
          <a:p>
            <a:pPr>
              <a:buFont typeface="Wingdings" pitchFamily="2" charset="2"/>
              <a:buChar char="q"/>
            </a:pPr>
            <a:r>
              <a:rPr lang="en-US" sz="1100" dirty="0"/>
              <a:t>Read any books or book summaries that you assigned as pre-work.</a:t>
            </a:r>
          </a:p>
          <a:p>
            <a:pPr>
              <a:buFont typeface="Wingdings" pitchFamily="2" charset="2"/>
              <a:buChar char="q"/>
            </a:pPr>
            <a:r>
              <a:rPr lang="en-US" sz="1100" dirty="0"/>
              <a:t>Gather several key insights from book that you want to reference in class that ties to program. </a:t>
            </a:r>
          </a:p>
          <a:p>
            <a:pPr>
              <a:buFont typeface="Wingdings" pitchFamily="2" charset="2"/>
              <a:buChar char="q"/>
            </a:pPr>
            <a:r>
              <a:rPr lang="en-US" sz="1100" dirty="0"/>
              <a:t>Have an example of new management struggles that you’ve faced or a personal story to share. You can also research examples of other well known manager stories that are relevant. </a:t>
            </a:r>
          </a:p>
          <a:p>
            <a:pPr>
              <a:buFont typeface="Wingdings" pitchFamily="2" charset="2"/>
              <a:buChar char="q"/>
            </a:pPr>
            <a:r>
              <a:rPr lang="en-US" sz="1100" dirty="0"/>
              <a:t>Choose 1-2 videos that may help illustrate your point about a topic. Here are a few ideas:</a:t>
            </a:r>
          </a:p>
          <a:p>
            <a:pPr>
              <a:buFont typeface="Wingdings" pitchFamily="2" charset="2"/>
              <a:buChar char="q"/>
            </a:pPr>
            <a:r>
              <a:rPr lang="en-US" sz="1100" dirty="0"/>
              <a:t>Common reactions to the new boss: https://</a:t>
            </a:r>
            <a:r>
              <a:rPr lang="en-US" sz="1100" dirty="0" err="1"/>
              <a:t>youtu.be</a:t>
            </a:r>
            <a:r>
              <a:rPr lang="en-US" sz="1100" dirty="0"/>
              <a:t>/</a:t>
            </a:r>
            <a:r>
              <a:rPr lang="en-US" sz="1100" dirty="0" err="1"/>
              <a:t>EtllWIiOTuA</a:t>
            </a:r>
            <a:endParaRPr lang="en-US" sz="1100" dirty="0"/>
          </a:p>
          <a:p>
            <a:pPr>
              <a:buFont typeface="Wingdings" pitchFamily="2" charset="2"/>
              <a:buChar char="q"/>
            </a:pPr>
            <a:r>
              <a:rPr lang="en-US" sz="1100" dirty="0"/>
              <a:t>Drive. The surprising truth about what motivates us: https://</a:t>
            </a:r>
            <a:r>
              <a:rPr lang="en-US" sz="1100" dirty="0" err="1"/>
              <a:t>youtu.be</a:t>
            </a:r>
            <a:r>
              <a:rPr lang="en-US" sz="1100" dirty="0"/>
              <a:t>/u6XAPnuFjJc</a:t>
            </a:r>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p:txBody>
      </p:sp>
      <p:sp>
        <p:nvSpPr>
          <p:cNvPr id="4" name="Slide Number Placeholder 3">
            <a:extLst>
              <a:ext uri="{FF2B5EF4-FFF2-40B4-BE49-F238E27FC236}">
                <a16:creationId xmlns:a16="http://schemas.microsoft.com/office/drawing/2014/main" id="{A85EA84C-A905-4C49-A20A-B86308D452B8}"/>
              </a:ext>
            </a:extLst>
          </p:cNvPr>
          <p:cNvSpPr>
            <a:spLocks noGrp="1"/>
          </p:cNvSpPr>
          <p:nvPr>
            <p:ph type="sldNum" sz="quarter" idx="12"/>
          </p:nvPr>
        </p:nvSpPr>
        <p:spPr/>
        <p:txBody>
          <a:bodyPr/>
          <a:lstStyle/>
          <a:p>
            <a:fld id="{18284411-F125-4587-9CA9-8BD0BF670922}" type="slidenum">
              <a:rPr lang="en-US" smtClean="0"/>
              <a:pPr/>
              <a:t>1</a:t>
            </a:fld>
            <a:endParaRPr lang="en-US"/>
          </a:p>
        </p:txBody>
      </p:sp>
    </p:spTree>
    <p:extLst>
      <p:ext uri="{BB962C8B-B14F-4D97-AF65-F5344CB8AC3E}">
        <p14:creationId xmlns:p14="http://schemas.microsoft.com/office/powerpoint/2010/main" val="172735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C5218-8757-8E4C-B105-0B1BC4677FB4}"/>
              </a:ext>
            </a:extLst>
          </p:cNvPr>
          <p:cNvSpPr>
            <a:spLocks noGrp="1"/>
          </p:cNvSpPr>
          <p:nvPr>
            <p:ph type="sldNum" sz="quarter" idx="12"/>
          </p:nvPr>
        </p:nvSpPr>
        <p:spPr/>
        <p:txBody>
          <a:bodyPr/>
          <a:lstStyle/>
          <a:p>
            <a:fld id="{18284411-F125-4587-9CA9-8BD0BF670922}" type="slidenum">
              <a:rPr lang="en-US" smtClean="0"/>
              <a:pPr/>
              <a:t>19</a:t>
            </a:fld>
            <a:endParaRPr lang="en-US"/>
          </a:p>
        </p:txBody>
      </p:sp>
      <p:pic>
        <p:nvPicPr>
          <p:cNvPr id="4" name="Picture 3">
            <a:extLst>
              <a:ext uri="{FF2B5EF4-FFF2-40B4-BE49-F238E27FC236}">
                <a16:creationId xmlns:a16="http://schemas.microsoft.com/office/drawing/2014/main" id="{89BEB6ED-CA5C-9146-A80B-DBF76BB38E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2561" y="1282235"/>
            <a:ext cx="2743199" cy="355134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7AB1A1D-3CBA-BC4B-A31E-5426B51F05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4601" y="5224823"/>
            <a:ext cx="2743199" cy="355134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D8BD690-6BD4-E44C-9CCD-2555B70FC2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86640" y="1282235"/>
            <a:ext cx="2743199" cy="35513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282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0C16-A6D3-E04A-876C-698D428B9806}"/>
              </a:ext>
            </a:extLst>
          </p:cNvPr>
          <p:cNvSpPr>
            <a:spLocks noGrp="1"/>
          </p:cNvSpPr>
          <p:nvPr>
            <p:ph type="title"/>
          </p:nvPr>
        </p:nvSpPr>
        <p:spPr/>
        <p:txBody>
          <a:bodyPr/>
          <a:lstStyle/>
          <a:p>
            <a:r>
              <a:rPr lang="en-US" dirty="0"/>
              <a:t>Slides 13-16: NEW MANAGER SCORECARD</a:t>
            </a:r>
          </a:p>
        </p:txBody>
      </p:sp>
      <p:sp>
        <p:nvSpPr>
          <p:cNvPr id="4" name="Slide Number Placeholder 3">
            <a:extLst>
              <a:ext uri="{FF2B5EF4-FFF2-40B4-BE49-F238E27FC236}">
                <a16:creationId xmlns:a16="http://schemas.microsoft.com/office/drawing/2014/main" id="{875D42E2-0F8A-3248-9B44-7124D2BEB1BE}"/>
              </a:ext>
            </a:extLst>
          </p:cNvPr>
          <p:cNvSpPr>
            <a:spLocks noGrp="1"/>
          </p:cNvSpPr>
          <p:nvPr>
            <p:ph type="sldNum" sz="quarter" idx="12"/>
          </p:nvPr>
        </p:nvSpPr>
        <p:spPr/>
        <p:txBody>
          <a:bodyPr/>
          <a:lstStyle/>
          <a:p>
            <a:fld id="{18284411-F125-4587-9CA9-8BD0BF670922}" type="slidenum">
              <a:rPr lang="en-US" smtClean="0"/>
              <a:pPr/>
              <a:t>20</a:t>
            </a:fld>
            <a:endParaRPr lang="en-US"/>
          </a:p>
        </p:txBody>
      </p:sp>
      <p:graphicFrame>
        <p:nvGraphicFramePr>
          <p:cNvPr id="6" name="Table 5">
            <a:extLst>
              <a:ext uri="{FF2B5EF4-FFF2-40B4-BE49-F238E27FC236}">
                <a16:creationId xmlns:a16="http://schemas.microsoft.com/office/drawing/2014/main" id="{6D4577FE-97B6-BC4D-A247-F6FC4F4D090D}"/>
              </a:ext>
            </a:extLst>
          </p:cNvPr>
          <p:cNvGraphicFramePr>
            <a:graphicFrameLocks noGrp="1"/>
          </p:cNvGraphicFramePr>
          <p:nvPr>
            <p:extLst>
              <p:ext uri="{D42A27DB-BD31-4B8C-83A1-F6EECF244321}">
                <p14:modId xmlns:p14="http://schemas.microsoft.com/office/powerpoint/2010/main" val="302524681"/>
              </p:ext>
            </p:extLst>
          </p:nvPr>
        </p:nvGraphicFramePr>
        <p:xfrm>
          <a:off x="457200" y="1463040"/>
          <a:ext cx="6858000" cy="7503160"/>
        </p:xfrm>
        <a:graphic>
          <a:graphicData uri="http://schemas.openxmlformats.org/drawingml/2006/table">
            <a:tbl>
              <a:tblPr>
                <a:tableStyleId>{5C22544A-7EE6-4342-B048-85BDC9FD1C3A}</a:tableStyleId>
              </a:tblPr>
              <a:tblGrid>
                <a:gridCol w="3429000">
                  <a:extLst>
                    <a:ext uri="{9D8B030D-6E8A-4147-A177-3AD203B41FA5}">
                      <a16:colId xmlns:a16="http://schemas.microsoft.com/office/drawing/2014/main" val="4252494295"/>
                    </a:ext>
                  </a:extLst>
                </a:gridCol>
                <a:gridCol w="3429000">
                  <a:extLst>
                    <a:ext uri="{9D8B030D-6E8A-4147-A177-3AD203B41FA5}">
                      <a16:colId xmlns:a16="http://schemas.microsoft.com/office/drawing/2014/main" val="815321554"/>
                    </a:ext>
                  </a:extLst>
                </a:gridCol>
              </a:tblGrid>
              <a:tr h="370840">
                <a:tc>
                  <a:txBody>
                    <a:bodyPr/>
                    <a:lstStyle/>
                    <a:p>
                      <a:r>
                        <a:rPr lang="en-US" sz="1200" b="1" dirty="0">
                          <a:solidFill>
                            <a:schemeClr val="tx1"/>
                          </a:solidFill>
                          <a:latin typeface="Arial" panose="020B0604020202020204" pitchFamily="34" charset="0"/>
                          <a:cs typeface="Arial" panose="020B0604020202020204" pitchFamily="34" charset="0"/>
                        </a:rPr>
                        <a:t>Topic:  Manager Self Assessment and Close</a:t>
                      </a:r>
                      <a:br>
                        <a:rPr lang="en-US" sz="1200" dirty="0">
                          <a:solidFill>
                            <a:schemeClr val="tx1"/>
                          </a:solidFill>
                          <a:latin typeface="Arial" panose="020B0604020202020204" pitchFamily="34" charset="0"/>
                          <a:cs typeface="Arial" panose="020B0604020202020204" pitchFamily="34" charset="0"/>
                        </a:rPr>
                      </a:br>
                      <a:r>
                        <a:rPr lang="en-US" sz="1200" b="1" dirty="0">
                          <a:solidFill>
                            <a:schemeClr val="tx1"/>
                          </a:solidFill>
                          <a:latin typeface="Arial" panose="020B0604020202020204" pitchFamily="34" charset="0"/>
                          <a:cs typeface="Arial" panose="020B0604020202020204" pitchFamily="34" charset="0"/>
                        </a:rPr>
                        <a:t>Time:  </a:t>
                      </a:r>
                      <a:r>
                        <a:rPr lang="en-US" sz="1200" b="0" dirty="0">
                          <a:solidFill>
                            <a:schemeClr val="tx1"/>
                          </a:solidFill>
                          <a:latin typeface="Arial" panose="020B0604020202020204" pitchFamily="34" charset="0"/>
                          <a:cs typeface="Arial" panose="020B0604020202020204" pitchFamily="34" charset="0"/>
                        </a:rPr>
                        <a:t>20 minutes</a:t>
                      </a:r>
                      <a:r>
                        <a:rPr lang="en-US" sz="1200" b="1" dirty="0">
                          <a:solidFill>
                            <a:schemeClr val="tx1"/>
                          </a:solidFill>
                          <a:latin typeface="Arial" panose="020B0604020202020204" pitchFamily="34" charset="0"/>
                          <a:cs typeface="Arial" panose="020B0604020202020204" pitchFamily="34" charset="0"/>
                        </a:rPr>
                        <a:t>	</a:t>
                      </a:r>
                    </a:p>
                    <a:p>
                      <a:r>
                        <a:rPr lang="en-US" sz="1200" b="1" dirty="0">
                          <a:solidFill>
                            <a:schemeClr val="tx1"/>
                          </a:solidFill>
                          <a:latin typeface="Arial" panose="020B0604020202020204" pitchFamily="34" charset="0"/>
                          <a:cs typeface="Arial" panose="020B0604020202020204" pitchFamily="34" charset="0"/>
                        </a:rPr>
                        <a:t>Method:  </a:t>
                      </a:r>
                      <a:r>
                        <a:rPr lang="en-US" sz="1200" dirty="0">
                          <a:solidFill>
                            <a:schemeClr val="tx1"/>
                          </a:solidFill>
                          <a:latin typeface="Arial" panose="020B0604020202020204" pitchFamily="34" charset="0"/>
                          <a:cs typeface="Arial" panose="020B0604020202020204" pitchFamily="34" charset="0"/>
                        </a:rPr>
                        <a:t>Self Assessment &amp; Action Planning </a:t>
                      </a:r>
                      <a:r>
                        <a:rPr lang="en-US" sz="1200" b="1" dirty="0">
                          <a:solidFill>
                            <a:schemeClr val="tx1"/>
                          </a:solidFill>
                          <a:latin typeface="Arial" panose="020B0604020202020204" pitchFamily="34" charset="0"/>
                          <a:cs typeface="Arial" panose="020B0604020202020204" pitchFamily="34" charset="0"/>
                        </a:rPr>
                        <a:t>Workbook Page(s):  </a:t>
                      </a:r>
                      <a:r>
                        <a:rPr lang="en-US" sz="1200" b="0" dirty="0">
                          <a:solidFill>
                            <a:schemeClr val="tx1"/>
                          </a:solidFill>
                          <a:latin typeface="Arial" panose="020B0604020202020204" pitchFamily="34" charset="0"/>
                          <a:cs typeface="Arial" panose="020B0604020202020204" pitchFamily="34" charset="0"/>
                        </a:rPr>
                        <a:t>13-15</a:t>
                      </a:r>
                    </a:p>
                    <a:p>
                      <a:r>
                        <a:rPr lang="en-US" sz="1200" b="1" dirty="0">
                          <a:solidFill>
                            <a:schemeClr val="tx1"/>
                          </a:solidFill>
                          <a:latin typeface="Arial" panose="020B0604020202020204" pitchFamily="34" charset="0"/>
                          <a:cs typeface="Arial" panose="020B0604020202020204" pitchFamily="34" charset="0"/>
                        </a:rPr>
                        <a:t>PowerPoint Slide(s): </a:t>
                      </a:r>
                      <a:r>
                        <a:rPr lang="en-US" sz="1200" b="0" dirty="0">
                          <a:solidFill>
                            <a:schemeClr val="tx1"/>
                          </a:solidFill>
                          <a:latin typeface="Arial" panose="020B0604020202020204" pitchFamily="34" charset="0"/>
                          <a:cs typeface="Arial" panose="020B0604020202020204" pitchFamily="34" charset="0"/>
                        </a:rPr>
                        <a:t> 13-16</a:t>
                      </a:r>
                      <a:r>
                        <a:rPr lang="en-US" sz="1600" b="1"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a:txBody>
                  <a:tcPr>
                    <a:solidFill>
                      <a:srgbClr val="BDD7EE"/>
                    </a:solidFill>
                  </a:tcPr>
                </a:tc>
                <a:tc>
                  <a:txBody>
                    <a:bodyPr/>
                    <a:lstStyle/>
                    <a:p>
                      <a:r>
                        <a:rPr lang="en-US" sz="1200" b="1">
                          <a:solidFill>
                            <a:schemeClr val="tx1"/>
                          </a:solidFill>
                          <a:latin typeface="Arial" panose="020B0604020202020204" pitchFamily="34" charset="0"/>
                          <a:cs typeface="Arial" panose="020B0604020202020204" pitchFamily="34" charset="0"/>
                        </a:rPr>
                        <a:t>Goal(s):   </a:t>
                      </a:r>
                    </a:p>
                    <a:p>
                      <a:pPr marL="171450" lvl="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To assess their current opportunities for management development, management approach and improving their communication/feedback skills with their respective teams.</a:t>
                      </a:r>
                    </a:p>
                    <a:p>
                      <a:pPr marL="171450" lvl="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To develop and share an action plan.</a:t>
                      </a:r>
                    </a:p>
                  </a:txBody>
                  <a:tcPr>
                    <a:solidFill>
                      <a:srgbClr val="D9D9D9"/>
                    </a:solidFill>
                  </a:tcPr>
                </a:tc>
                <a:extLst>
                  <a:ext uri="{0D108BD9-81ED-4DB2-BD59-A6C34878D82A}">
                    <a16:rowId xmlns:a16="http://schemas.microsoft.com/office/drawing/2014/main" val="87864725"/>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Content Overview: N/A</a:t>
                      </a:r>
                    </a:p>
                  </a:txBody>
                  <a:tcPr>
                    <a:solidFill>
                      <a:srgbClr val="FFE699"/>
                    </a:solidFill>
                  </a:tcPr>
                </a:tc>
                <a:tc hMerge="1">
                  <a:txBody>
                    <a:bodyPr/>
                    <a:lstStyle/>
                    <a:p>
                      <a:endParaRPr lang="en-US" dirty="0"/>
                    </a:p>
                  </a:txBody>
                  <a:tcPr/>
                </a:tc>
                <a:extLst>
                  <a:ext uri="{0D108BD9-81ED-4DB2-BD59-A6C34878D82A}">
                    <a16:rowId xmlns:a16="http://schemas.microsoft.com/office/drawing/2014/main" val="390875371"/>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Scorecard Activity and Action Planning: : (10 mins)</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Instruct each participant that they are going to do a quick self-assessment of where they are today in terms of applying management best practices in their role.</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Have them answer the questions about their assessment on the corresponding pages in the workbook and consider any additional insights or a-ha’s they had today to develop their action plan.</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Instruct participants to turn to a partner at their table and share their action plans with one another and choose a time/date when they plan to share it with their team and manager.</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Ask for a few personal shares (2-3) from the group. </a:t>
                      </a:r>
                    </a:p>
                  </a:txBody>
                  <a:tcPr>
                    <a:solidFill>
                      <a:srgbClr val="C5E0B4"/>
                    </a:solidFill>
                  </a:tcPr>
                </a:tc>
                <a:tc hMerge="1">
                  <a:txBody>
                    <a:bodyPr/>
                    <a:lstStyle/>
                    <a:p>
                      <a:endParaRPr lang="en-US" dirty="0"/>
                    </a:p>
                  </a:txBody>
                  <a:tcPr>
                    <a:solidFill>
                      <a:srgbClr val="C5E0B4"/>
                    </a:solidFill>
                  </a:tcPr>
                </a:tc>
                <a:extLst>
                  <a:ext uri="{0D108BD9-81ED-4DB2-BD59-A6C34878D82A}">
                    <a16:rowId xmlns:a16="http://schemas.microsoft.com/office/drawing/2014/main" val="48420928"/>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Debrief:  (5 mins)</a:t>
                      </a:r>
                    </a:p>
                    <a:p>
                      <a:pPr marL="0" indent="0">
                        <a:buFontTx/>
                        <a:buNone/>
                      </a:pPr>
                      <a:r>
                        <a:rPr lang="en-US" sz="1200">
                          <a:solidFill>
                            <a:schemeClr val="tx1"/>
                          </a:solidFill>
                          <a:latin typeface="Arial" panose="020B0604020202020204" pitchFamily="34" charset="0"/>
                          <a:cs typeface="Arial" panose="020B0604020202020204" pitchFamily="34" charset="0"/>
                        </a:rPr>
                        <a:t>Small shifts in behavior, attitude, mindset, communication can create big results and positive changes that will surprise you as a manager and leader. However, it’s up to you to commit to these action plans.</a:t>
                      </a:r>
                    </a:p>
                    <a:p>
                      <a:pPr marL="0" indent="0">
                        <a:buFontTx/>
                        <a:buNone/>
                      </a:pPr>
                      <a:endParaRPr lang="en-US" sz="1200">
                        <a:solidFill>
                          <a:schemeClr val="tx1"/>
                        </a:solidFill>
                        <a:latin typeface="Arial" panose="020B0604020202020204" pitchFamily="34" charset="0"/>
                        <a:cs typeface="Arial" panose="020B0604020202020204" pitchFamily="34" charset="0"/>
                      </a:endParaRPr>
                    </a:p>
                    <a:p>
                      <a:pPr marL="0" indent="0">
                        <a:buFontTx/>
                        <a:buNone/>
                      </a:pPr>
                      <a:r>
                        <a:rPr lang="en-US" sz="1200">
                          <a:solidFill>
                            <a:schemeClr val="tx1"/>
                          </a:solidFill>
                          <a:latin typeface="Arial" panose="020B0604020202020204" pitchFamily="34" charset="0"/>
                          <a:cs typeface="Arial" panose="020B0604020202020204" pitchFamily="34" charset="0"/>
                        </a:rPr>
                        <a:t>Remember that the definition of insanity is doing the same thing over and over again and expecting a different result. Committing to these action plans requires practice, feedback and sharing with others.</a:t>
                      </a:r>
                    </a:p>
                    <a:p>
                      <a:pPr marL="0" indent="0">
                        <a:buFontTx/>
                        <a:buNone/>
                      </a:pPr>
                      <a:endParaRPr lang="en-US" sz="1200">
                        <a:solidFill>
                          <a:schemeClr val="tx1"/>
                        </a:solidFill>
                        <a:latin typeface="Arial" panose="020B0604020202020204" pitchFamily="34" charset="0"/>
                        <a:cs typeface="Arial" panose="020B0604020202020204" pitchFamily="34" charset="0"/>
                      </a:endParaRPr>
                    </a:p>
                    <a:p>
                      <a:pPr marL="0" indent="0">
                        <a:buFontTx/>
                        <a:buNone/>
                      </a:pPr>
                      <a:r>
                        <a:rPr lang="en-US" sz="1200">
                          <a:solidFill>
                            <a:schemeClr val="tx1"/>
                          </a:solidFill>
                          <a:latin typeface="Arial" panose="020B0604020202020204" pitchFamily="34" charset="0"/>
                          <a:cs typeface="Arial" panose="020B0604020202020204" pitchFamily="34" charset="0"/>
                        </a:rPr>
                        <a:t>We encourage you to share these action plans with your manager and your team after today’s session so that they can support you and hold you accountable. We also recommend that you come back to this Management Scorecard at least 2x per year and assess what’s working for you and where you still have room to grow. </a:t>
                      </a:r>
                    </a:p>
                    <a:p>
                      <a:endParaRPr lang="en-US" sz="1200">
                        <a:solidFill>
                          <a:schemeClr val="tx1"/>
                        </a:solidFill>
                        <a:latin typeface="Arial" panose="020B0604020202020204" pitchFamily="34" charset="0"/>
                        <a:cs typeface="Arial" panose="020B0604020202020204" pitchFamily="34" charset="0"/>
                      </a:endParaRPr>
                    </a:p>
                  </a:txBody>
                  <a:tcPr>
                    <a:solidFill>
                      <a:srgbClr val="F5B1D3"/>
                    </a:solidFill>
                  </a:tcPr>
                </a:tc>
                <a:tc hMerge="1">
                  <a:txBody>
                    <a:bodyPr/>
                    <a:lstStyle/>
                    <a:p>
                      <a:endParaRPr lang="en-US" dirty="0"/>
                    </a:p>
                  </a:txBody>
                  <a:tcPr/>
                </a:tc>
                <a:extLst>
                  <a:ext uri="{0D108BD9-81ED-4DB2-BD59-A6C34878D82A}">
                    <a16:rowId xmlns:a16="http://schemas.microsoft.com/office/drawing/2014/main" val="3819200041"/>
                  </a:ext>
                </a:extLst>
              </a:tr>
              <a:tr h="370840">
                <a:tc gridSpan="2">
                  <a:txBody>
                    <a:bodyPr/>
                    <a:lstStyle/>
                    <a:p>
                      <a:r>
                        <a:rPr lang="en-US" sz="1200" b="1" dirty="0">
                          <a:solidFill>
                            <a:schemeClr val="tx1"/>
                          </a:solidFill>
                          <a:latin typeface="Arial" panose="020B0604020202020204" pitchFamily="34" charset="0"/>
                          <a:cs typeface="Arial" panose="020B0604020202020204" pitchFamily="34" charset="0"/>
                        </a:rPr>
                        <a:t>Close: (5 mins)</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Review/summarize what was covered</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Have (post) skill survey at tables. Instruct participants to assess if their skill and confidence levels have changed regarding the workshop topic. Collect all completed surveys</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Thank participants for coming</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Handout or provide an electronic  evaluation of the workshop. Ask participants to complete before they leave.</a:t>
                      </a:r>
                    </a:p>
                  </a:txBody>
                  <a:tcPr>
                    <a:solidFill>
                      <a:srgbClr val="CDACE6"/>
                    </a:solidFill>
                  </a:tcPr>
                </a:tc>
                <a:tc hMerge="1">
                  <a:txBody>
                    <a:bodyPr/>
                    <a:lstStyle/>
                    <a:p>
                      <a:endParaRPr lang="en-US" dirty="0"/>
                    </a:p>
                  </a:txBody>
                  <a:tcPr/>
                </a:tc>
                <a:extLst>
                  <a:ext uri="{0D108BD9-81ED-4DB2-BD59-A6C34878D82A}">
                    <a16:rowId xmlns:a16="http://schemas.microsoft.com/office/drawing/2014/main" val="3140444443"/>
                  </a:ext>
                </a:extLst>
              </a:tr>
            </a:tbl>
          </a:graphicData>
        </a:graphic>
      </p:graphicFrame>
    </p:spTree>
    <p:extLst>
      <p:ext uri="{BB962C8B-B14F-4D97-AF65-F5344CB8AC3E}">
        <p14:creationId xmlns:p14="http://schemas.microsoft.com/office/powerpoint/2010/main" val="4049495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E49D-7BE9-7245-B97A-0D7236EED2E2}"/>
              </a:ext>
            </a:extLst>
          </p:cNvPr>
          <p:cNvSpPr>
            <a:spLocks noGrp="1"/>
          </p:cNvSpPr>
          <p:nvPr>
            <p:ph type="title"/>
          </p:nvPr>
        </p:nvSpPr>
        <p:spPr/>
        <p:txBody>
          <a:bodyPr/>
          <a:lstStyle/>
          <a:p>
            <a:r>
              <a:rPr lang="en-US"/>
              <a:t>Moving from Bud to Boss</a:t>
            </a:r>
            <a:br>
              <a:rPr lang="en-US"/>
            </a:br>
            <a:r>
              <a:rPr lang="en-US" sz="1800" b="0"/>
              <a:t>The Mindset of the Successful New Manager</a:t>
            </a:r>
          </a:p>
        </p:txBody>
      </p:sp>
      <p:sp>
        <p:nvSpPr>
          <p:cNvPr id="3" name="Content Placeholder 2">
            <a:extLst>
              <a:ext uri="{FF2B5EF4-FFF2-40B4-BE49-F238E27FC236}">
                <a16:creationId xmlns:a16="http://schemas.microsoft.com/office/drawing/2014/main" id="{80A3A791-E076-FB40-A223-79A852757C7F}"/>
              </a:ext>
            </a:extLst>
          </p:cNvPr>
          <p:cNvSpPr>
            <a:spLocks noGrp="1"/>
          </p:cNvSpPr>
          <p:nvPr>
            <p:ph idx="1"/>
          </p:nvPr>
        </p:nvSpPr>
        <p:spPr/>
        <p:txBody>
          <a:bodyPr>
            <a:noAutofit/>
          </a:bodyPr>
          <a:lstStyle/>
          <a:p>
            <a:pPr marL="0" indent="0">
              <a:buNone/>
            </a:pPr>
            <a:r>
              <a:rPr lang="en-US" sz="1100" b="1" dirty="0"/>
              <a:t>MATERIALS AND PREPARATION continued: </a:t>
            </a:r>
          </a:p>
          <a:p>
            <a:pPr>
              <a:buFont typeface="Wingdings" pitchFamily="2" charset="2"/>
              <a:buChar char="q"/>
            </a:pPr>
            <a:r>
              <a:rPr lang="en-US" sz="1100" dirty="0"/>
              <a:t>Tell Your Story Exercise materials:</a:t>
            </a:r>
          </a:p>
          <a:p>
            <a:pPr lvl="1"/>
            <a:r>
              <a:rPr lang="en-US" sz="1100" dirty="0"/>
              <a:t>Buzzer or bell</a:t>
            </a:r>
          </a:p>
          <a:p>
            <a:pPr lvl="1"/>
            <a:r>
              <a:rPr lang="en-US" sz="1100" dirty="0"/>
              <a:t>Blank envelopes with “do not open” written on front. Have 1 envelope for each participant.</a:t>
            </a:r>
          </a:p>
          <a:p>
            <a:pPr lvl="1"/>
            <a:r>
              <a:rPr lang="en-US" sz="1100" dirty="0"/>
              <a:t>Colored stickers. Place 1 colored sticker on the front of each envelope so that people will be able to form groups based on their color. Keep groups small (4-5 people).</a:t>
            </a:r>
          </a:p>
          <a:p>
            <a:pPr lvl="1"/>
            <a:r>
              <a:rPr lang="en-US" sz="1100" dirty="0"/>
              <a:t>In each envelope, have 1 word used to describe a great manager. Words can be duplicated if needed for different groups. Examples of words include:</a:t>
            </a:r>
          </a:p>
          <a:p>
            <a:pPr lvl="2"/>
            <a:r>
              <a:rPr lang="en-US" sz="1100" dirty="0"/>
              <a:t>Innovative, creative, honest, open, ethical, trustworthy, caring, aware, knowledgeable, strategic, mediator, problem solver, optimist, appreciative, communicative, happy, calm, focused, goal oriented, supportive, coach, expert, reliable, and so on.</a:t>
            </a:r>
          </a:p>
          <a:p>
            <a:pPr>
              <a:buFont typeface="Wingdings" pitchFamily="2" charset="2"/>
              <a:buChar char="q"/>
            </a:pPr>
            <a:r>
              <a:rPr lang="en-US" sz="1100" dirty="0"/>
              <a:t>Large blank postcards for Participant Created Case Studies</a:t>
            </a:r>
          </a:p>
          <a:p>
            <a:pPr>
              <a:buFont typeface="Wingdings" pitchFamily="2" charset="2"/>
              <a:buChar char="q"/>
            </a:pPr>
            <a:r>
              <a:rPr lang="en-US" sz="1100" dirty="0"/>
              <a:t>Prepare the following flipcharts:</a:t>
            </a:r>
          </a:p>
          <a:p>
            <a:pPr lvl="1"/>
            <a:r>
              <a:rPr lang="en-US" sz="1100" dirty="0"/>
              <a:t>Parking Lot</a:t>
            </a:r>
          </a:p>
          <a:p>
            <a:pPr lvl="1"/>
            <a:r>
              <a:rPr lang="en-US" sz="1100" dirty="0"/>
              <a:t>What Makes It Difficult?</a:t>
            </a:r>
          </a:p>
          <a:p>
            <a:pPr lvl="1"/>
            <a:r>
              <a:rPr lang="en-US" sz="1100" dirty="0"/>
              <a:t>Importance of Earning Respect</a:t>
            </a:r>
          </a:p>
          <a:p>
            <a:pPr lvl="1"/>
            <a:r>
              <a:rPr lang="en-US" sz="1100" dirty="0"/>
              <a:t>Planner Definition/Responsibilities/Success Measures</a:t>
            </a:r>
          </a:p>
          <a:p>
            <a:pPr lvl="1"/>
            <a:r>
              <a:rPr lang="en-US" sz="1100" dirty="0"/>
              <a:t>Administrator Definition/Responsibilities/Success Measures</a:t>
            </a:r>
          </a:p>
          <a:p>
            <a:pPr lvl="1"/>
            <a:r>
              <a:rPr lang="en-US" sz="1100" dirty="0"/>
              <a:t>Relationship Builder Definition/Responsibilities/Success Measures</a:t>
            </a:r>
          </a:p>
          <a:p>
            <a:pPr lvl="1"/>
            <a:r>
              <a:rPr lang="en-US" sz="1100" dirty="0"/>
              <a:t>Results Driver Definition/Responsibilities/Success Measures</a:t>
            </a:r>
          </a:p>
          <a:p>
            <a:pPr lvl="1"/>
            <a:r>
              <a:rPr lang="en-US" sz="1100" dirty="0"/>
              <a:t>Planner Challenges/Solutions</a:t>
            </a:r>
          </a:p>
          <a:p>
            <a:pPr lvl="1"/>
            <a:r>
              <a:rPr lang="en-US" sz="1100" dirty="0"/>
              <a:t>Administrator Challenges/Solutions</a:t>
            </a:r>
          </a:p>
          <a:p>
            <a:pPr lvl="1"/>
            <a:r>
              <a:rPr lang="en-US" sz="1100" dirty="0"/>
              <a:t>Relationship Builder Challenges/Solutions</a:t>
            </a:r>
          </a:p>
          <a:p>
            <a:pPr lvl="1"/>
            <a:r>
              <a:rPr lang="en-US" sz="1100" dirty="0"/>
              <a:t>Results Driver Challenges/Solutions</a:t>
            </a:r>
          </a:p>
          <a:p>
            <a:pPr>
              <a:buFont typeface="Wingdings" pitchFamily="2" charset="2"/>
              <a:buChar char="q"/>
            </a:pPr>
            <a:r>
              <a:rPr lang="en-US" sz="1100" dirty="0"/>
              <a:t>Have printed participant workbooks at tables</a:t>
            </a:r>
          </a:p>
          <a:p>
            <a:pPr>
              <a:buFont typeface="Wingdings" pitchFamily="2" charset="2"/>
              <a:buChar char="q"/>
            </a:pPr>
            <a:r>
              <a:rPr lang="en-US" sz="1100" dirty="0"/>
              <a:t>Have 1-2 flipcharts, markers, name tents, sticky notes, pens and tape (at tables if appropriate)</a:t>
            </a:r>
          </a:p>
          <a:p>
            <a:pPr marL="0" indent="0">
              <a:buNone/>
            </a:pPr>
            <a:endParaRPr lang="en-US" sz="1100" dirty="0"/>
          </a:p>
          <a:p>
            <a:pPr marL="0" indent="0">
              <a:buNone/>
            </a:pPr>
            <a:endParaRPr lang="en-US" sz="1100" dirty="0"/>
          </a:p>
          <a:p>
            <a:pPr marL="0" indent="0">
              <a:buNone/>
            </a:pPr>
            <a:endParaRPr lang="en-US" sz="1100" dirty="0"/>
          </a:p>
        </p:txBody>
      </p:sp>
      <p:sp>
        <p:nvSpPr>
          <p:cNvPr id="4" name="Slide Number Placeholder 3">
            <a:extLst>
              <a:ext uri="{FF2B5EF4-FFF2-40B4-BE49-F238E27FC236}">
                <a16:creationId xmlns:a16="http://schemas.microsoft.com/office/drawing/2014/main" id="{A85EA84C-A905-4C49-A20A-B86308D452B8}"/>
              </a:ext>
            </a:extLst>
          </p:cNvPr>
          <p:cNvSpPr>
            <a:spLocks noGrp="1"/>
          </p:cNvSpPr>
          <p:nvPr>
            <p:ph type="sldNum" sz="quarter" idx="12"/>
          </p:nvPr>
        </p:nvSpPr>
        <p:spPr/>
        <p:txBody>
          <a:bodyPr/>
          <a:lstStyle/>
          <a:p>
            <a:fld id="{18284411-F125-4587-9CA9-8BD0BF670922}" type="slidenum">
              <a:rPr lang="en-US" smtClean="0"/>
              <a:pPr/>
              <a:t>2</a:t>
            </a:fld>
            <a:endParaRPr lang="en-US"/>
          </a:p>
        </p:txBody>
      </p:sp>
    </p:spTree>
    <p:extLst>
      <p:ext uri="{BB962C8B-B14F-4D97-AF65-F5344CB8AC3E}">
        <p14:creationId xmlns:p14="http://schemas.microsoft.com/office/powerpoint/2010/main" val="22514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E49D-7BE9-7245-B97A-0D7236EED2E2}"/>
              </a:ext>
            </a:extLst>
          </p:cNvPr>
          <p:cNvSpPr>
            <a:spLocks noGrp="1"/>
          </p:cNvSpPr>
          <p:nvPr>
            <p:ph type="title"/>
          </p:nvPr>
        </p:nvSpPr>
        <p:spPr/>
        <p:txBody>
          <a:bodyPr/>
          <a:lstStyle/>
          <a:p>
            <a:r>
              <a:rPr lang="en-US"/>
              <a:t>Facilitator Instructions  </a:t>
            </a:r>
            <a:br>
              <a:rPr lang="en-US"/>
            </a:br>
            <a:r>
              <a:rPr lang="en-US" b="0"/>
              <a:t>How to Use This Guide</a:t>
            </a:r>
            <a:endParaRPr lang="en-US" sz="1800" b="0"/>
          </a:p>
        </p:txBody>
      </p:sp>
      <p:sp>
        <p:nvSpPr>
          <p:cNvPr id="3" name="Content Placeholder 2">
            <a:extLst>
              <a:ext uri="{FF2B5EF4-FFF2-40B4-BE49-F238E27FC236}">
                <a16:creationId xmlns:a16="http://schemas.microsoft.com/office/drawing/2014/main" id="{80A3A791-E076-FB40-A223-79A852757C7F}"/>
              </a:ext>
            </a:extLst>
          </p:cNvPr>
          <p:cNvSpPr>
            <a:spLocks noGrp="1"/>
          </p:cNvSpPr>
          <p:nvPr>
            <p:ph idx="1"/>
          </p:nvPr>
        </p:nvSpPr>
        <p:spPr/>
        <p:txBody>
          <a:bodyPr>
            <a:noAutofit/>
          </a:bodyPr>
          <a:lstStyle/>
          <a:p>
            <a:pPr marL="0" indent="0">
              <a:lnSpc>
                <a:spcPct val="100000"/>
              </a:lnSpc>
              <a:buNone/>
            </a:pPr>
            <a:r>
              <a:rPr lang="en-US" sz="1100" dirty="0"/>
              <a:t>This course uses a variety of facilitation methods and relies heavily on activity-based learning. Accompanying power point slides and participant workbook pages will be listed on the page to the left of the instructions. To facilitate this course effectively we recommend the following:</a:t>
            </a:r>
          </a:p>
          <a:p>
            <a:pPr>
              <a:lnSpc>
                <a:spcPct val="100000"/>
              </a:lnSpc>
              <a:buFont typeface="Wingdings" panose="05000000000000000000" pitchFamily="2" charset="2"/>
              <a:buChar char="q"/>
            </a:pPr>
            <a:r>
              <a:rPr lang="en-US" sz="1100" b="1" dirty="0"/>
              <a:t>Keep on time. </a:t>
            </a:r>
            <a:r>
              <a:rPr lang="en-US" sz="1100" dirty="0"/>
              <a:t>Do not allow participants to stray off topic. Use a “parking lot” for off topic comments or ideas that you want to capture from participants and review at the end of the course to determine if additional follow-up is appropriate. A “parking lot” is a flipchart put up at the beginning of class that captures those “off topic” subjects.</a:t>
            </a:r>
          </a:p>
          <a:p>
            <a:pPr>
              <a:lnSpc>
                <a:spcPct val="100000"/>
              </a:lnSpc>
              <a:buFont typeface="Wingdings" panose="05000000000000000000" pitchFamily="2" charset="2"/>
              <a:buChar char="q"/>
            </a:pPr>
            <a:r>
              <a:rPr lang="en-US" sz="1100" b="1" dirty="0"/>
              <a:t>Use the Goals section</a:t>
            </a:r>
            <a:r>
              <a:rPr lang="en-US" sz="1100" dirty="0"/>
              <a:t> to tie ideas together to achieve the learning objectives.</a:t>
            </a:r>
          </a:p>
          <a:p>
            <a:pPr>
              <a:lnSpc>
                <a:spcPct val="100000"/>
              </a:lnSpc>
              <a:buFont typeface="Wingdings" panose="05000000000000000000" pitchFamily="2" charset="2"/>
              <a:buChar char="q"/>
            </a:pPr>
            <a:r>
              <a:rPr lang="en-US" sz="1100" b="1" dirty="0"/>
              <a:t>The GOLD is in the Debrief. </a:t>
            </a:r>
            <a:r>
              <a:rPr lang="en-US" sz="1100" dirty="0"/>
              <a:t>Encourage in-depth discussions and sharing of insights from both participants and facilitator after each activity to take the learning to a deeper level.</a:t>
            </a:r>
          </a:p>
          <a:p>
            <a:pPr>
              <a:lnSpc>
                <a:spcPct val="100000"/>
              </a:lnSpc>
              <a:buFont typeface="Wingdings" panose="05000000000000000000" pitchFamily="2" charset="2"/>
              <a:buChar char="q"/>
            </a:pPr>
            <a:r>
              <a:rPr lang="en-US" sz="1100" b="1" dirty="0"/>
              <a:t>Use the Transition section</a:t>
            </a:r>
            <a:r>
              <a:rPr lang="en-US" sz="1100" dirty="0"/>
              <a:t> to build connection and flow from one topic to another.</a:t>
            </a:r>
          </a:p>
        </p:txBody>
      </p:sp>
      <p:sp>
        <p:nvSpPr>
          <p:cNvPr id="4" name="Slide Number Placeholder 3">
            <a:extLst>
              <a:ext uri="{FF2B5EF4-FFF2-40B4-BE49-F238E27FC236}">
                <a16:creationId xmlns:a16="http://schemas.microsoft.com/office/drawing/2014/main" id="{A85EA84C-A905-4C49-A20A-B86308D452B8}"/>
              </a:ext>
            </a:extLst>
          </p:cNvPr>
          <p:cNvSpPr>
            <a:spLocks noGrp="1"/>
          </p:cNvSpPr>
          <p:nvPr>
            <p:ph type="sldNum" sz="quarter" idx="12"/>
          </p:nvPr>
        </p:nvSpPr>
        <p:spPr/>
        <p:txBody>
          <a:bodyPr/>
          <a:lstStyle/>
          <a:p>
            <a:fld id="{18284411-F125-4587-9CA9-8BD0BF670922}" type="slidenum">
              <a:rPr lang="en-US" smtClean="0"/>
              <a:pPr/>
              <a:t>3</a:t>
            </a:fld>
            <a:endParaRPr lang="en-US"/>
          </a:p>
        </p:txBody>
      </p:sp>
      <p:sp>
        <p:nvSpPr>
          <p:cNvPr id="5" name="Rectangle 4">
            <a:extLst>
              <a:ext uri="{FF2B5EF4-FFF2-40B4-BE49-F238E27FC236}">
                <a16:creationId xmlns:a16="http://schemas.microsoft.com/office/drawing/2014/main" id="{BAE96E83-577E-C846-91B8-A95EDA7FF904}"/>
              </a:ext>
            </a:extLst>
          </p:cNvPr>
          <p:cNvSpPr/>
          <p:nvPr/>
        </p:nvSpPr>
        <p:spPr>
          <a:xfrm>
            <a:off x="502919" y="4044108"/>
            <a:ext cx="3607067" cy="10972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a:solidFill>
                  <a:schemeClr val="tx1">
                    <a:lumMod val="75000"/>
                    <a:lumOff val="25000"/>
                  </a:schemeClr>
                </a:solidFill>
                <a:latin typeface="Arial" panose="020B0604020202020204" pitchFamily="34" charset="0"/>
                <a:cs typeface="Arial" panose="020B0604020202020204" pitchFamily="34" charset="0"/>
              </a:rPr>
              <a:t>Topic:</a:t>
            </a:r>
          </a:p>
          <a:p>
            <a:r>
              <a:rPr lang="en-US" sz="1200" b="1">
                <a:solidFill>
                  <a:schemeClr val="tx1">
                    <a:lumMod val="75000"/>
                    <a:lumOff val="25000"/>
                  </a:schemeClr>
                </a:solidFill>
                <a:latin typeface="Arial" panose="020B0604020202020204" pitchFamily="34" charset="0"/>
                <a:cs typeface="Arial" panose="020B0604020202020204" pitchFamily="34" charset="0"/>
              </a:rPr>
              <a:t>Time:</a:t>
            </a:r>
          </a:p>
          <a:p>
            <a:r>
              <a:rPr lang="en-US" sz="1200" b="1">
                <a:solidFill>
                  <a:schemeClr val="tx1">
                    <a:lumMod val="75000"/>
                    <a:lumOff val="25000"/>
                  </a:schemeClr>
                </a:solidFill>
                <a:latin typeface="Arial" panose="020B0604020202020204" pitchFamily="34" charset="0"/>
                <a:cs typeface="Arial" panose="020B0604020202020204" pitchFamily="34" charset="0"/>
              </a:rPr>
              <a:t>Method:</a:t>
            </a:r>
          </a:p>
          <a:p>
            <a:r>
              <a:rPr lang="en-US" sz="1200" b="1">
                <a:solidFill>
                  <a:schemeClr val="tx1">
                    <a:lumMod val="75000"/>
                    <a:lumOff val="25000"/>
                  </a:schemeClr>
                </a:solidFill>
                <a:latin typeface="Arial" panose="020B0604020202020204" pitchFamily="34" charset="0"/>
                <a:cs typeface="Arial" panose="020B0604020202020204" pitchFamily="34" charset="0"/>
              </a:rPr>
              <a:t>Workbook Pages:</a:t>
            </a:r>
          </a:p>
        </p:txBody>
      </p:sp>
      <p:sp>
        <p:nvSpPr>
          <p:cNvPr id="6" name="Rectangle 5">
            <a:extLst>
              <a:ext uri="{FF2B5EF4-FFF2-40B4-BE49-F238E27FC236}">
                <a16:creationId xmlns:a16="http://schemas.microsoft.com/office/drawing/2014/main" id="{5C954FD3-1D35-4346-9370-00CC96D98A22}"/>
              </a:ext>
            </a:extLst>
          </p:cNvPr>
          <p:cNvSpPr/>
          <p:nvPr/>
        </p:nvSpPr>
        <p:spPr>
          <a:xfrm>
            <a:off x="502920" y="5190539"/>
            <a:ext cx="6858000" cy="914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b="1">
                <a:solidFill>
                  <a:schemeClr val="tx1">
                    <a:lumMod val="75000"/>
                    <a:lumOff val="25000"/>
                  </a:schemeClr>
                </a:solidFill>
                <a:latin typeface="Arial" panose="020B0604020202020204" pitchFamily="34" charset="0"/>
                <a:cs typeface="Arial" panose="020B0604020202020204" pitchFamily="34" charset="0"/>
              </a:rPr>
              <a:t>Content </a:t>
            </a:r>
            <a:br>
              <a:rPr lang="en-US" sz="1200" b="1">
                <a:solidFill>
                  <a:schemeClr val="tx1">
                    <a:lumMod val="75000"/>
                    <a:lumOff val="25000"/>
                  </a:schemeClr>
                </a:solidFill>
                <a:latin typeface="Arial" panose="020B0604020202020204" pitchFamily="34" charset="0"/>
                <a:cs typeface="Arial" panose="020B0604020202020204" pitchFamily="34" charset="0"/>
              </a:rPr>
            </a:br>
            <a:r>
              <a:rPr lang="en-US" sz="1200" b="1">
                <a:solidFill>
                  <a:schemeClr val="tx1"/>
                </a:solidFill>
                <a:latin typeface="Arial" panose="020B0604020202020204" pitchFamily="34" charset="0"/>
                <a:cs typeface="Arial" panose="020B0604020202020204" pitchFamily="34" charset="0"/>
              </a:rPr>
              <a:t>Overview</a:t>
            </a:r>
            <a:r>
              <a:rPr lang="en-US" sz="1200" b="1">
                <a:solidFill>
                  <a:schemeClr val="tx1">
                    <a:lumMod val="75000"/>
                    <a:lumOff val="25000"/>
                  </a:schemeClr>
                </a:solidFill>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568DF078-AE9E-654E-B296-77589D8C16F0}"/>
              </a:ext>
            </a:extLst>
          </p:cNvPr>
          <p:cNvSpPr/>
          <p:nvPr/>
        </p:nvSpPr>
        <p:spPr>
          <a:xfrm>
            <a:off x="502920" y="6160166"/>
            <a:ext cx="6858000" cy="914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b="1">
                <a:solidFill>
                  <a:schemeClr val="tx1"/>
                </a:solidFill>
                <a:latin typeface="Arial" panose="020B0604020202020204" pitchFamily="34" charset="0"/>
                <a:cs typeface="Arial" panose="020B0604020202020204" pitchFamily="34" charset="0"/>
              </a:rPr>
              <a:t>Activity:</a:t>
            </a:r>
          </a:p>
        </p:txBody>
      </p:sp>
      <p:sp>
        <p:nvSpPr>
          <p:cNvPr id="8" name="Rectangle 7">
            <a:extLst>
              <a:ext uri="{FF2B5EF4-FFF2-40B4-BE49-F238E27FC236}">
                <a16:creationId xmlns:a16="http://schemas.microsoft.com/office/drawing/2014/main" id="{DA92FCAE-8256-0E4B-91C8-E7EDAA71F0F4}"/>
              </a:ext>
            </a:extLst>
          </p:cNvPr>
          <p:cNvSpPr/>
          <p:nvPr/>
        </p:nvSpPr>
        <p:spPr>
          <a:xfrm>
            <a:off x="502920" y="7129793"/>
            <a:ext cx="6858000" cy="914400"/>
          </a:xfrm>
          <a:prstGeom prst="rect">
            <a:avLst/>
          </a:prstGeom>
          <a:solidFill>
            <a:srgbClr val="F5B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b="1">
                <a:solidFill>
                  <a:schemeClr val="tx1">
                    <a:lumMod val="75000"/>
                    <a:lumOff val="25000"/>
                  </a:schemeClr>
                </a:solidFill>
                <a:latin typeface="Arial" panose="020B0604020202020204" pitchFamily="34" charset="0"/>
                <a:cs typeface="Arial" panose="020B0604020202020204" pitchFamily="34" charset="0"/>
              </a:rPr>
              <a:t>Debrief:</a:t>
            </a:r>
          </a:p>
        </p:txBody>
      </p:sp>
      <p:sp>
        <p:nvSpPr>
          <p:cNvPr id="9" name="Rectangle 8">
            <a:extLst>
              <a:ext uri="{FF2B5EF4-FFF2-40B4-BE49-F238E27FC236}">
                <a16:creationId xmlns:a16="http://schemas.microsoft.com/office/drawing/2014/main" id="{00C650C6-0D4B-F246-97E0-C7D3ACFC1E70}"/>
              </a:ext>
            </a:extLst>
          </p:cNvPr>
          <p:cNvSpPr/>
          <p:nvPr/>
        </p:nvSpPr>
        <p:spPr>
          <a:xfrm>
            <a:off x="502920" y="8099419"/>
            <a:ext cx="6858000" cy="914400"/>
          </a:xfrm>
          <a:prstGeom prst="rect">
            <a:avLst/>
          </a:prstGeom>
          <a:solidFill>
            <a:srgbClr val="CDA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b="1">
                <a:solidFill>
                  <a:schemeClr val="tx1">
                    <a:lumMod val="75000"/>
                    <a:lumOff val="25000"/>
                  </a:schemeClr>
                </a:solidFill>
                <a:latin typeface="Arial" panose="020B0604020202020204" pitchFamily="34" charset="0"/>
                <a:cs typeface="Arial" panose="020B0604020202020204" pitchFamily="34" charset="0"/>
              </a:rPr>
              <a:t>Transition:</a:t>
            </a:r>
          </a:p>
        </p:txBody>
      </p:sp>
      <p:sp>
        <p:nvSpPr>
          <p:cNvPr id="10" name="Rectangle 9">
            <a:extLst>
              <a:ext uri="{FF2B5EF4-FFF2-40B4-BE49-F238E27FC236}">
                <a16:creationId xmlns:a16="http://schemas.microsoft.com/office/drawing/2014/main" id="{A81F86CB-4A62-5D4F-A567-578A0079ACA0}"/>
              </a:ext>
            </a:extLst>
          </p:cNvPr>
          <p:cNvSpPr/>
          <p:nvPr/>
        </p:nvSpPr>
        <p:spPr>
          <a:xfrm>
            <a:off x="4186988" y="4038053"/>
            <a:ext cx="3173931" cy="1097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b="1">
                <a:solidFill>
                  <a:schemeClr val="tx1">
                    <a:lumMod val="75000"/>
                    <a:lumOff val="25000"/>
                  </a:schemeClr>
                </a:solidFill>
                <a:latin typeface="Arial" panose="020B0604020202020204" pitchFamily="34" charset="0"/>
                <a:cs typeface="Arial" panose="020B0604020202020204" pitchFamily="34" charset="0"/>
              </a:rPr>
              <a:t>Goals:</a:t>
            </a:r>
          </a:p>
        </p:txBody>
      </p:sp>
      <p:sp>
        <p:nvSpPr>
          <p:cNvPr id="11" name="Rectangle 10">
            <a:extLst>
              <a:ext uri="{FF2B5EF4-FFF2-40B4-BE49-F238E27FC236}">
                <a16:creationId xmlns:a16="http://schemas.microsoft.com/office/drawing/2014/main" id="{A6B2869F-6810-EE49-9440-BA38B153DBF8}"/>
              </a:ext>
            </a:extLst>
          </p:cNvPr>
          <p:cNvSpPr/>
          <p:nvPr/>
        </p:nvSpPr>
        <p:spPr>
          <a:xfrm>
            <a:off x="2002052" y="4177250"/>
            <a:ext cx="1998189" cy="830997"/>
          </a:xfrm>
          <a:prstGeom prst="rect">
            <a:avLst/>
          </a:prstGeom>
          <a:noFill/>
          <a:ln w="1587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spAutoFit/>
          </a:bodyPr>
          <a:lstStyle/>
          <a:p>
            <a:pPr algn="ctr"/>
            <a:r>
              <a:rPr lang="en-US" sz="1200">
                <a:solidFill>
                  <a:schemeClr val="tx1"/>
                </a:solidFill>
                <a:latin typeface="Arial" panose="020B0604020202020204" pitchFamily="34" charset="0"/>
                <a:cs typeface="Arial" panose="020B0604020202020204" pitchFamily="34" charset="0"/>
              </a:rPr>
              <a:t>Use to stay on track </a:t>
            </a:r>
          </a:p>
          <a:p>
            <a:pPr algn="ctr"/>
            <a:r>
              <a:rPr lang="en-US" sz="1200">
                <a:solidFill>
                  <a:schemeClr val="tx1"/>
                </a:solidFill>
                <a:latin typeface="Arial" panose="020B0604020202020204" pitchFamily="34" charset="0"/>
                <a:cs typeface="Arial" panose="020B0604020202020204" pitchFamily="34" charset="0"/>
              </a:rPr>
              <a:t>and prepare. Quick reference for where participants should be in their workbook.</a:t>
            </a:r>
          </a:p>
        </p:txBody>
      </p:sp>
      <p:sp>
        <p:nvSpPr>
          <p:cNvPr id="12" name="Rectangle 11">
            <a:extLst>
              <a:ext uri="{FF2B5EF4-FFF2-40B4-BE49-F238E27FC236}">
                <a16:creationId xmlns:a16="http://schemas.microsoft.com/office/drawing/2014/main" id="{A010622F-4FE1-1B4E-825B-D2F9A815E0A1}"/>
              </a:ext>
            </a:extLst>
          </p:cNvPr>
          <p:cNvSpPr/>
          <p:nvPr/>
        </p:nvSpPr>
        <p:spPr>
          <a:xfrm>
            <a:off x="4844319" y="4202645"/>
            <a:ext cx="2124372" cy="768096"/>
          </a:xfrm>
          <a:prstGeom prst="rect">
            <a:avLst/>
          </a:prstGeom>
          <a:noFill/>
          <a:ln w="1587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1200">
                <a:solidFill>
                  <a:schemeClr val="tx1"/>
                </a:solidFill>
                <a:latin typeface="Arial" panose="020B0604020202020204" pitchFamily="34" charset="0"/>
                <a:cs typeface="Arial" panose="020B0604020202020204" pitchFamily="34" charset="0"/>
              </a:rPr>
              <a:t>Use to set goals for the learning and to explain why this section is important.</a:t>
            </a:r>
          </a:p>
        </p:txBody>
      </p:sp>
      <p:sp>
        <p:nvSpPr>
          <p:cNvPr id="13" name="Rectangle 12">
            <a:extLst>
              <a:ext uri="{FF2B5EF4-FFF2-40B4-BE49-F238E27FC236}">
                <a16:creationId xmlns:a16="http://schemas.microsoft.com/office/drawing/2014/main" id="{E112FA70-6536-2242-872A-61AA344DC2AF}"/>
              </a:ext>
            </a:extLst>
          </p:cNvPr>
          <p:cNvSpPr/>
          <p:nvPr/>
        </p:nvSpPr>
        <p:spPr>
          <a:xfrm>
            <a:off x="1612259" y="5281979"/>
            <a:ext cx="4639322" cy="731520"/>
          </a:xfrm>
          <a:prstGeom prst="rect">
            <a:avLst/>
          </a:prstGeom>
          <a:noFill/>
          <a:ln w="1587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200">
                <a:solidFill>
                  <a:schemeClr val="tx1"/>
                </a:solidFill>
                <a:latin typeface="Arial" panose="020B0604020202020204" pitchFamily="34" charset="0"/>
                <a:cs typeface="Arial" panose="020B0604020202020204" pitchFamily="34" charset="0"/>
              </a:rPr>
              <a:t>Main talking points for leading your facilitation on this topic.</a:t>
            </a:r>
          </a:p>
        </p:txBody>
      </p:sp>
      <p:sp>
        <p:nvSpPr>
          <p:cNvPr id="14" name="Rectangle 13">
            <a:extLst>
              <a:ext uri="{FF2B5EF4-FFF2-40B4-BE49-F238E27FC236}">
                <a16:creationId xmlns:a16="http://schemas.microsoft.com/office/drawing/2014/main" id="{BC871A2B-0694-514A-8287-B7CF8EB10A9B}"/>
              </a:ext>
            </a:extLst>
          </p:cNvPr>
          <p:cNvSpPr/>
          <p:nvPr/>
        </p:nvSpPr>
        <p:spPr>
          <a:xfrm>
            <a:off x="1612259" y="6251606"/>
            <a:ext cx="4639322" cy="731520"/>
          </a:xfrm>
          <a:prstGeom prst="rect">
            <a:avLst/>
          </a:prstGeom>
          <a:noFill/>
          <a:ln w="1587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200">
                <a:solidFill>
                  <a:schemeClr val="tx1"/>
                </a:solidFill>
                <a:latin typeface="Arial" panose="020B0604020202020204" pitchFamily="34" charset="0"/>
                <a:cs typeface="Arial" panose="020B0604020202020204" pitchFamily="34" charset="0"/>
              </a:rPr>
              <a:t>Instructions for how to run activity.</a:t>
            </a:r>
          </a:p>
        </p:txBody>
      </p:sp>
      <p:sp>
        <p:nvSpPr>
          <p:cNvPr id="15" name="Rectangle 14">
            <a:extLst>
              <a:ext uri="{FF2B5EF4-FFF2-40B4-BE49-F238E27FC236}">
                <a16:creationId xmlns:a16="http://schemas.microsoft.com/office/drawing/2014/main" id="{7518C14E-E45B-444D-B64A-2314B5CD33E4}"/>
              </a:ext>
            </a:extLst>
          </p:cNvPr>
          <p:cNvSpPr/>
          <p:nvPr/>
        </p:nvSpPr>
        <p:spPr>
          <a:xfrm>
            <a:off x="1612259" y="7221233"/>
            <a:ext cx="4639322" cy="731520"/>
          </a:xfrm>
          <a:prstGeom prst="rect">
            <a:avLst/>
          </a:prstGeom>
          <a:noFill/>
          <a:ln w="1587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200">
                <a:solidFill>
                  <a:schemeClr val="tx1"/>
                </a:solidFill>
                <a:latin typeface="Arial" panose="020B0604020202020204" pitchFamily="34" charset="0"/>
                <a:cs typeface="Arial" panose="020B0604020202020204" pitchFamily="34" charset="0"/>
              </a:rPr>
              <a:t>Instructions for how to debrief activity and tie learning to overall objectives. Expand when appropriate.</a:t>
            </a:r>
          </a:p>
        </p:txBody>
      </p:sp>
      <p:sp>
        <p:nvSpPr>
          <p:cNvPr id="16" name="Rectangle 15">
            <a:extLst>
              <a:ext uri="{FF2B5EF4-FFF2-40B4-BE49-F238E27FC236}">
                <a16:creationId xmlns:a16="http://schemas.microsoft.com/office/drawing/2014/main" id="{4B5406EC-AEB1-A540-A5EC-4B194F15D22B}"/>
              </a:ext>
            </a:extLst>
          </p:cNvPr>
          <p:cNvSpPr/>
          <p:nvPr/>
        </p:nvSpPr>
        <p:spPr>
          <a:xfrm>
            <a:off x="1612259" y="8190859"/>
            <a:ext cx="4639322" cy="731520"/>
          </a:xfrm>
          <a:prstGeom prst="rect">
            <a:avLst/>
          </a:prstGeom>
          <a:noFill/>
          <a:ln w="1587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200">
                <a:solidFill>
                  <a:schemeClr val="tx1"/>
                </a:solidFill>
                <a:latin typeface="Arial" panose="020B0604020202020204" pitchFamily="34" charset="0"/>
                <a:cs typeface="Arial" panose="020B0604020202020204" pitchFamily="34" charset="0"/>
              </a:rPr>
              <a:t>Key talking points to transition from one concept to another and maintain flow of content. Expand when appropriate.</a:t>
            </a:r>
          </a:p>
        </p:txBody>
      </p:sp>
    </p:spTree>
    <p:extLst>
      <p:ext uri="{BB962C8B-B14F-4D97-AF65-F5344CB8AC3E}">
        <p14:creationId xmlns:p14="http://schemas.microsoft.com/office/powerpoint/2010/main" val="254389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C179-81ED-FC43-8A0D-5F750BCA5547}"/>
              </a:ext>
            </a:extLst>
          </p:cNvPr>
          <p:cNvSpPr>
            <a:spLocks noGrp="1"/>
          </p:cNvSpPr>
          <p:nvPr>
            <p:ph type="title"/>
          </p:nvPr>
        </p:nvSpPr>
        <p:spPr/>
        <p:txBody>
          <a:bodyPr/>
          <a:lstStyle/>
          <a:p>
            <a:r>
              <a:rPr lang="en-US"/>
              <a:t>Notes</a:t>
            </a:r>
          </a:p>
        </p:txBody>
      </p:sp>
      <p:sp>
        <p:nvSpPr>
          <p:cNvPr id="6" name="Content Placeholder 5">
            <a:extLst>
              <a:ext uri="{FF2B5EF4-FFF2-40B4-BE49-F238E27FC236}">
                <a16:creationId xmlns:a16="http://schemas.microsoft.com/office/drawing/2014/main" id="{9741AE8A-D357-3341-881C-9DE4FF5D2D50}"/>
              </a:ext>
            </a:extLst>
          </p:cNvPr>
          <p:cNvSpPr>
            <a:spLocks noGrp="1"/>
          </p:cNvSpPr>
          <p:nvPr>
            <p:ph idx="1"/>
          </p:nvPr>
        </p:nvSpPr>
        <p:spPr/>
        <p:txBody>
          <a:bodyPr/>
          <a:lstStyle/>
          <a:p>
            <a:pPr marL="0" indent="0">
              <a:buNone/>
            </a:pPr>
            <a:r>
              <a:rPr lang="en-US"/>
              <a:t>___________________________________________________________________________</a:t>
            </a:r>
          </a:p>
          <a:p>
            <a:pPr marL="0" indent="0">
              <a:buNone/>
            </a:pPr>
            <a:endParaRPr lang="en-US"/>
          </a:p>
          <a:p>
            <a:pPr marL="0" indent="0">
              <a:buNone/>
            </a:pPr>
            <a:r>
              <a:rPr lang="en-US"/>
              <a:t>___________________________________________________________________________</a:t>
            </a:r>
          </a:p>
          <a:p>
            <a:pPr marL="0" indent="0">
              <a:buNone/>
            </a:pPr>
            <a:endParaRPr lang="en-US"/>
          </a:p>
          <a:p>
            <a:pPr marL="0" indent="0">
              <a:buNone/>
            </a:pPr>
            <a:r>
              <a:rPr lang="en-US"/>
              <a:t>___________________________________________________________________________</a:t>
            </a:r>
          </a:p>
          <a:p>
            <a:pPr marL="0" indent="0">
              <a:buNone/>
            </a:pPr>
            <a:endParaRPr lang="en-US"/>
          </a:p>
          <a:p>
            <a:pPr marL="0" indent="0">
              <a:buNone/>
            </a:pPr>
            <a:r>
              <a:rPr lang="en-US"/>
              <a:t>___________________________________________________________________________</a:t>
            </a:r>
          </a:p>
          <a:p>
            <a:pPr marL="0" indent="0">
              <a:buNone/>
            </a:pPr>
            <a:endParaRPr lang="en-US"/>
          </a:p>
          <a:p>
            <a:pPr marL="0" indent="0">
              <a:buNone/>
            </a:pPr>
            <a:r>
              <a:rPr lang="en-US"/>
              <a:t>___________________________________________________________________________</a:t>
            </a:r>
          </a:p>
          <a:p>
            <a:pPr marL="0" indent="0">
              <a:buNone/>
            </a:pPr>
            <a:endParaRPr lang="en-US"/>
          </a:p>
          <a:p>
            <a:pPr marL="0" indent="0">
              <a:buNone/>
            </a:pPr>
            <a:r>
              <a:rPr lang="en-US"/>
              <a:t>___________________________________________________________________________</a:t>
            </a:r>
          </a:p>
          <a:p>
            <a:pPr marL="0" indent="0">
              <a:buNone/>
            </a:pPr>
            <a:endParaRPr lang="en-US"/>
          </a:p>
          <a:p>
            <a:pPr marL="0" indent="0">
              <a:buNone/>
            </a:pPr>
            <a:r>
              <a:rPr lang="en-US"/>
              <a:t>___________________________________________________________________________</a:t>
            </a:r>
          </a:p>
          <a:p>
            <a:pPr marL="0" indent="0">
              <a:buNone/>
            </a:pPr>
            <a:endParaRPr lang="en-US"/>
          </a:p>
          <a:p>
            <a:pPr marL="0" indent="0">
              <a:buNone/>
            </a:pPr>
            <a:r>
              <a:rPr lang="en-US"/>
              <a:t>___________________________________________________________________________</a:t>
            </a:r>
          </a:p>
          <a:p>
            <a:pPr marL="0" indent="0">
              <a:buNone/>
            </a:pPr>
            <a:endParaRPr lang="en-US"/>
          </a:p>
          <a:p>
            <a:pPr marL="0" indent="0">
              <a:buNone/>
            </a:pPr>
            <a:r>
              <a:rPr lang="en-US"/>
              <a:t>___________________________________________________________________________</a:t>
            </a:r>
          </a:p>
          <a:p>
            <a:pPr marL="0" indent="0">
              <a:buNone/>
            </a:pPr>
            <a:endParaRPr lang="en-US"/>
          </a:p>
          <a:p>
            <a:pPr marL="0" indent="0">
              <a:buNone/>
            </a:pPr>
            <a:r>
              <a:rPr lang="en-US"/>
              <a:t>___________________________________________________________________________</a:t>
            </a:r>
          </a:p>
          <a:p>
            <a:pPr marL="0" indent="0">
              <a:buNone/>
            </a:pPr>
            <a:endParaRPr lang="en-US"/>
          </a:p>
          <a:p>
            <a:pPr marL="0" indent="0">
              <a:buNone/>
            </a:pPr>
            <a:r>
              <a:rPr lang="en-US"/>
              <a:t>___________________________________________________________________________</a:t>
            </a:r>
          </a:p>
          <a:p>
            <a:pPr marL="0" indent="0">
              <a:buNone/>
            </a:pPr>
            <a:endParaRPr lang="en-US"/>
          </a:p>
          <a:p>
            <a:pPr marL="0" indent="0">
              <a:buNone/>
            </a:pPr>
            <a:r>
              <a:rPr lang="en-US"/>
              <a:t>___________________________________________________________________________</a:t>
            </a:r>
          </a:p>
          <a:p>
            <a:pPr marL="0" indent="0">
              <a:buNone/>
            </a:pPr>
            <a:endParaRPr lang="en-US"/>
          </a:p>
          <a:p>
            <a:pPr marL="0" indent="0">
              <a:buNone/>
            </a:pPr>
            <a:r>
              <a:rPr lang="en-US"/>
              <a:t>___________________________________________________________________________</a:t>
            </a:r>
          </a:p>
          <a:p>
            <a:pPr marL="0" indent="0">
              <a:buNone/>
            </a:pPr>
            <a:endParaRPr lang="en-US"/>
          </a:p>
          <a:p>
            <a:pPr marL="0" indent="0">
              <a:buNone/>
            </a:pPr>
            <a:r>
              <a:rPr lang="en-US"/>
              <a:t>___________________________________________________________________________</a:t>
            </a:r>
          </a:p>
        </p:txBody>
      </p:sp>
      <p:sp>
        <p:nvSpPr>
          <p:cNvPr id="4" name="Slide Number Placeholder 3">
            <a:extLst>
              <a:ext uri="{FF2B5EF4-FFF2-40B4-BE49-F238E27FC236}">
                <a16:creationId xmlns:a16="http://schemas.microsoft.com/office/drawing/2014/main" id="{14AAE04D-8FAC-E846-A9CC-6F01BB4BCD60}"/>
              </a:ext>
            </a:extLst>
          </p:cNvPr>
          <p:cNvSpPr>
            <a:spLocks noGrp="1"/>
          </p:cNvSpPr>
          <p:nvPr>
            <p:ph type="sldNum" sz="quarter" idx="12"/>
          </p:nvPr>
        </p:nvSpPr>
        <p:spPr/>
        <p:txBody>
          <a:bodyPr/>
          <a:lstStyle/>
          <a:p>
            <a:fld id="{18284411-F125-4587-9CA9-8BD0BF670922}" type="slidenum">
              <a:rPr lang="en-US" smtClean="0"/>
              <a:pPr/>
              <a:t>4</a:t>
            </a:fld>
            <a:endParaRPr lang="en-US"/>
          </a:p>
        </p:txBody>
      </p:sp>
    </p:spTree>
    <p:extLst>
      <p:ext uri="{BB962C8B-B14F-4D97-AF65-F5344CB8AC3E}">
        <p14:creationId xmlns:p14="http://schemas.microsoft.com/office/powerpoint/2010/main" val="233683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C5218-8757-8E4C-B105-0B1BC4677FB4}"/>
              </a:ext>
            </a:extLst>
          </p:cNvPr>
          <p:cNvSpPr>
            <a:spLocks noGrp="1"/>
          </p:cNvSpPr>
          <p:nvPr>
            <p:ph type="sldNum" sz="quarter" idx="12"/>
          </p:nvPr>
        </p:nvSpPr>
        <p:spPr/>
        <p:txBody>
          <a:bodyPr/>
          <a:lstStyle/>
          <a:p>
            <a:fld id="{18284411-F125-4587-9CA9-8BD0BF670922}" type="slidenum">
              <a:rPr lang="en-US" smtClean="0"/>
              <a:pPr/>
              <a:t>5</a:t>
            </a:fld>
            <a:endParaRPr lang="en-US"/>
          </a:p>
        </p:txBody>
      </p:sp>
      <p:pic>
        <p:nvPicPr>
          <p:cNvPr id="4" name="Picture 3" descr="A screenshot of a cell phone&#10;&#10;Description automatically generated">
            <a:extLst>
              <a:ext uri="{FF2B5EF4-FFF2-40B4-BE49-F238E27FC236}">
                <a16:creationId xmlns:a16="http://schemas.microsoft.com/office/drawing/2014/main" id="{89BEB6ED-CA5C-9146-A80B-DBF76BB38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282234"/>
            <a:ext cx="2743200" cy="3551345"/>
          </a:xfrm>
          <a:prstGeom prst="rect">
            <a:avLst/>
          </a:prstGeom>
          <a:ln>
            <a:noFill/>
          </a:ln>
          <a:effectLst>
            <a:outerShdw blurRad="292100" dist="139700" dir="2700000" algn="tl" rotWithShape="0">
              <a:srgbClr val="333333">
                <a:alpha val="65000"/>
              </a:srgbClr>
            </a:outerShdw>
          </a:effectLst>
        </p:spPr>
      </p:pic>
      <p:pic>
        <p:nvPicPr>
          <p:cNvPr id="6" name="Picture 5" descr="A screenshot of a social media post&#10;&#10;Description automatically generated">
            <a:extLst>
              <a:ext uri="{FF2B5EF4-FFF2-40B4-BE49-F238E27FC236}">
                <a16:creationId xmlns:a16="http://schemas.microsoft.com/office/drawing/2014/main" id="{47AB1A1D-3CBA-BC4B-A31E-5426B51F0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5224822"/>
            <a:ext cx="2743200" cy="35513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044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0C16-A6D3-E04A-876C-698D428B9806}"/>
              </a:ext>
            </a:extLst>
          </p:cNvPr>
          <p:cNvSpPr>
            <a:spLocks noGrp="1"/>
          </p:cNvSpPr>
          <p:nvPr>
            <p:ph type="title"/>
          </p:nvPr>
        </p:nvSpPr>
        <p:spPr/>
        <p:txBody>
          <a:bodyPr/>
          <a:lstStyle/>
          <a:p>
            <a:r>
              <a:rPr lang="en-US" dirty="0"/>
              <a:t>Slide 1-2: Outcomes and Insights</a:t>
            </a:r>
          </a:p>
        </p:txBody>
      </p:sp>
      <p:sp>
        <p:nvSpPr>
          <p:cNvPr id="4" name="Slide Number Placeholder 3">
            <a:extLst>
              <a:ext uri="{FF2B5EF4-FFF2-40B4-BE49-F238E27FC236}">
                <a16:creationId xmlns:a16="http://schemas.microsoft.com/office/drawing/2014/main" id="{875D42E2-0F8A-3248-9B44-7124D2BEB1BE}"/>
              </a:ext>
            </a:extLst>
          </p:cNvPr>
          <p:cNvSpPr>
            <a:spLocks noGrp="1"/>
          </p:cNvSpPr>
          <p:nvPr>
            <p:ph type="sldNum" sz="quarter" idx="12"/>
          </p:nvPr>
        </p:nvSpPr>
        <p:spPr/>
        <p:txBody>
          <a:bodyPr/>
          <a:lstStyle/>
          <a:p>
            <a:fld id="{18284411-F125-4587-9CA9-8BD0BF670922}" type="slidenum">
              <a:rPr lang="en-US" smtClean="0"/>
              <a:pPr/>
              <a:t>6</a:t>
            </a:fld>
            <a:endParaRPr lang="en-US"/>
          </a:p>
        </p:txBody>
      </p:sp>
      <p:graphicFrame>
        <p:nvGraphicFramePr>
          <p:cNvPr id="6" name="Table 5">
            <a:extLst>
              <a:ext uri="{FF2B5EF4-FFF2-40B4-BE49-F238E27FC236}">
                <a16:creationId xmlns:a16="http://schemas.microsoft.com/office/drawing/2014/main" id="{65BC10C0-0868-6948-AA97-420B3546A7A1}"/>
              </a:ext>
            </a:extLst>
          </p:cNvPr>
          <p:cNvGraphicFramePr>
            <a:graphicFrameLocks noGrp="1"/>
          </p:cNvGraphicFramePr>
          <p:nvPr>
            <p:extLst>
              <p:ext uri="{D42A27DB-BD31-4B8C-83A1-F6EECF244321}">
                <p14:modId xmlns:p14="http://schemas.microsoft.com/office/powerpoint/2010/main" val="3840858178"/>
              </p:ext>
            </p:extLst>
          </p:nvPr>
        </p:nvGraphicFramePr>
        <p:xfrm>
          <a:off x="457200" y="1463040"/>
          <a:ext cx="6858000" cy="7772730"/>
        </p:xfrm>
        <a:graphic>
          <a:graphicData uri="http://schemas.openxmlformats.org/drawingml/2006/table">
            <a:tbl>
              <a:tblPr>
                <a:tableStyleId>{5C22544A-7EE6-4342-B048-85BDC9FD1C3A}</a:tableStyleId>
              </a:tblPr>
              <a:tblGrid>
                <a:gridCol w="2825015">
                  <a:extLst>
                    <a:ext uri="{9D8B030D-6E8A-4147-A177-3AD203B41FA5}">
                      <a16:colId xmlns:a16="http://schemas.microsoft.com/office/drawing/2014/main" val="4252494295"/>
                    </a:ext>
                  </a:extLst>
                </a:gridCol>
                <a:gridCol w="4032985">
                  <a:extLst>
                    <a:ext uri="{9D8B030D-6E8A-4147-A177-3AD203B41FA5}">
                      <a16:colId xmlns:a16="http://schemas.microsoft.com/office/drawing/2014/main" val="815321554"/>
                    </a:ext>
                  </a:extLst>
                </a:gridCol>
              </a:tblGrid>
              <a:tr h="1714333">
                <a:tc>
                  <a:txBody>
                    <a:bodyPr/>
                    <a:lstStyle/>
                    <a:p>
                      <a:r>
                        <a:rPr lang="en-US" sz="1200" b="1">
                          <a:solidFill>
                            <a:schemeClr val="tx1">
                              <a:lumMod val="75000"/>
                              <a:lumOff val="25000"/>
                            </a:schemeClr>
                          </a:solidFill>
                          <a:latin typeface="Arial" panose="020B0604020202020204" pitchFamily="34" charset="0"/>
                          <a:cs typeface="Arial" panose="020B0604020202020204" pitchFamily="34" charset="0"/>
                        </a:rPr>
                        <a:t>Topic:  Welcome and Introduction</a:t>
                      </a:r>
                      <a:br>
                        <a:rPr lang="en-US" sz="1200">
                          <a:solidFill>
                            <a:schemeClr val="tx1">
                              <a:lumMod val="75000"/>
                              <a:lumOff val="25000"/>
                            </a:schemeClr>
                          </a:solidFill>
                          <a:latin typeface="Arial" panose="020B0604020202020204" pitchFamily="34" charset="0"/>
                          <a:cs typeface="Arial" panose="020B0604020202020204" pitchFamily="34" charset="0"/>
                        </a:rPr>
                      </a:br>
                      <a:r>
                        <a:rPr lang="en-US" sz="1200" b="1">
                          <a:solidFill>
                            <a:schemeClr val="tx1">
                              <a:lumMod val="75000"/>
                              <a:lumOff val="25000"/>
                            </a:schemeClr>
                          </a:solidFill>
                          <a:latin typeface="Arial" panose="020B0604020202020204" pitchFamily="34" charset="0"/>
                          <a:cs typeface="Arial" panose="020B0604020202020204" pitchFamily="34" charset="0"/>
                        </a:rPr>
                        <a:t>Time:  </a:t>
                      </a:r>
                      <a:r>
                        <a:rPr lang="en-US" sz="1200">
                          <a:solidFill>
                            <a:schemeClr val="tx1">
                              <a:lumMod val="75000"/>
                              <a:lumOff val="25000"/>
                            </a:schemeClr>
                          </a:solidFill>
                          <a:latin typeface="Arial" panose="020B0604020202020204" pitchFamily="34" charset="0"/>
                          <a:cs typeface="Arial" panose="020B0604020202020204" pitchFamily="34" charset="0"/>
                        </a:rPr>
                        <a:t>12 minutes</a:t>
                      </a:r>
                      <a:r>
                        <a:rPr lang="en-US" sz="1200" b="1">
                          <a:solidFill>
                            <a:schemeClr val="tx1">
                              <a:lumMod val="75000"/>
                              <a:lumOff val="25000"/>
                            </a:schemeClr>
                          </a:solidFill>
                          <a:latin typeface="Arial" panose="020B0604020202020204" pitchFamily="34" charset="0"/>
                          <a:cs typeface="Arial" panose="020B0604020202020204" pitchFamily="34" charset="0"/>
                        </a:rPr>
                        <a:t>	</a:t>
                      </a:r>
                    </a:p>
                    <a:p>
                      <a:r>
                        <a:rPr lang="en-US" sz="1200" b="1">
                          <a:solidFill>
                            <a:schemeClr val="tx1">
                              <a:lumMod val="75000"/>
                              <a:lumOff val="25000"/>
                            </a:schemeClr>
                          </a:solidFill>
                          <a:latin typeface="Arial" panose="020B0604020202020204" pitchFamily="34" charset="0"/>
                          <a:cs typeface="Arial" panose="020B0604020202020204" pitchFamily="34" charset="0"/>
                        </a:rPr>
                        <a:t>Method:  </a:t>
                      </a:r>
                      <a:r>
                        <a:rPr lang="en-US" sz="1200">
                          <a:solidFill>
                            <a:schemeClr val="tx1">
                              <a:lumMod val="75000"/>
                              <a:lumOff val="25000"/>
                            </a:schemeClr>
                          </a:solidFill>
                          <a:latin typeface="Arial" panose="020B0604020202020204" pitchFamily="34" charset="0"/>
                          <a:cs typeface="Arial" panose="020B0604020202020204" pitchFamily="34" charset="0"/>
                        </a:rPr>
                        <a:t>Discussion</a:t>
                      </a:r>
                      <a:r>
                        <a:rPr lang="en-US" sz="1200" b="1">
                          <a:solidFill>
                            <a:schemeClr val="tx1">
                              <a:lumMod val="75000"/>
                              <a:lumOff val="25000"/>
                            </a:schemeClr>
                          </a:solidFill>
                          <a:latin typeface="Arial" panose="020B0604020202020204" pitchFamily="34" charset="0"/>
                          <a:cs typeface="Arial" panose="020B0604020202020204" pitchFamily="34" charset="0"/>
                        </a:rPr>
                        <a:t>	</a:t>
                      </a:r>
                    </a:p>
                    <a:p>
                      <a:r>
                        <a:rPr lang="en-US" sz="1200" b="1">
                          <a:solidFill>
                            <a:schemeClr val="tx1">
                              <a:lumMod val="75000"/>
                              <a:lumOff val="25000"/>
                            </a:schemeClr>
                          </a:solidFill>
                          <a:latin typeface="Arial" panose="020B0604020202020204" pitchFamily="34" charset="0"/>
                          <a:cs typeface="Arial" panose="020B0604020202020204" pitchFamily="34" charset="0"/>
                        </a:rPr>
                        <a:t>Workbook Page(s):  </a:t>
                      </a:r>
                      <a:r>
                        <a:rPr lang="en-US" sz="1200">
                          <a:solidFill>
                            <a:schemeClr val="tx1">
                              <a:lumMod val="75000"/>
                              <a:lumOff val="25000"/>
                            </a:schemeClr>
                          </a:solidFill>
                          <a:latin typeface="Arial" panose="020B0604020202020204" pitchFamily="34" charset="0"/>
                          <a:cs typeface="Arial" panose="020B0604020202020204" pitchFamily="34" charset="0"/>
                        </a:rPr>
                        <a:t>1</a:t>
                      </a:r>
                    </a:p>
                    <a:p>
                      <a:r>
                        <a:rPr lang="en-US" sz="1200" b="1">
                          <a:solidFill>
                            <a:schemeClr val="tx1">
                              <a:lumMod val="75000"/>
                              <a:lumOff val="25000"/>
                            </a:schemeClr>
                          </a:solidFill>
                          <a:latin typeface="Arial" panose="020B0604020202020204" pitchFamily="34" charset="0"/>
                          <a:cs typeface="Arial" panose="020B0604020202020204" pitchFamily="34" charset="0"/>
                        </a:rPr>
                        <a:t>PowerPoint Slide(s): </a:t>
                      </a:r>
                      <a:r>
                        <a:rPr lang="en-US" sz="1200">
                          <a:solidFill>
                            <a:schemeClr val="tx1">
                              <a:lumMod val="75000"/>
                              <a:lumOff val="25000"/>
                            </a:schemeClr>
                          </a:solidFill>
                          <a:latin typeface="Arial" panose="020B0604020202020204" pitchFamily="34" charset="0"/>
                          <a:cs typeface="Arial" panose="020B0604020202020204" pitchFamily="34" charset="0"/>
                        </a:rPr>
                        <a:t>1-2</a:t>
                      </a:r>
                      <a:r>
                        <a:rPr lang="en-US" sz="1600" b="1">
                          <a:latin typeface="Arial" panose="020B0604020202020204" pitchFamily="34" charset="0"/>
                          <a:cs typeface="Arial" panose="020B0604020202020204" pitchFamily="34" charset="0"/>
                        </a:rPr>
                        <a:t>	</a:t>
                      </a:r>
                      <a:endParaRPr lang="en-US" sz="1600">
                        <a:solidFill>
                          <a:schemeClr val="tx1">
                            <a:lumMod val="75000"/>
                            <a:lumOff val="25000"/>
                          </a:schemeClr>
                        </a:solidFill>
                        <a:latin typeface="Arial" panose="020B0604020202020204" pitchFamily="34" charset="0"/>
                        <a:cs typeface="Arial" panose="020B0604020202020204" pitchFamily="34" charset="0"/>
                      </a:endParaRPr>
                    </a:p>
                  </a:txBody>
                  <a:tcPr>
                    <a:solidFill>
                      <a:srgbClr val="BDD7EE"/>
                    </a:solidFill>
                  </a:tcPr>
                </a:tc>
                <a:tc>
                  <a:txBody>
                    <a:bodyPr/>
                    <a:lstStyle/>
                    <a:p>
                      <a:r>
                        <a:rPr lang="en-US" sz="1200" b="1">
                          <a:latin typeface="Arial" panose="020B0604020202020204" pitchFamily="34" charset="0"/>
                          <a:cs typeface="Arial" panose="020B0604020202020204" pitchFamily="34" charset="0"/>
                        </a:rPr>
                        <a:t>Goals:   </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To learn about new manager mistakes and how to avoid them</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To identify the key competencies of management</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To discuss challenges and opportunities for the new manager in any organization</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To discuss standard practices that can encourage mutual respect between the employee and manager</a:t>
                      </a:r>
                    </a:p>
                    <a:p>
                      <a:pPr marL="0" indent="0">
                        <a:buFont typeface="Arial" panose="020B0604020202020204" pitchFamily="34" charset="0"/>
                        <a:buNone/>
                      </a:pPr>
                      <a:endParaRPr lang="en-US" sz="1200">
                        <a:latin typeface="Arial" panose="020B0604020202020204" pitchFamily="34" charset="0"/>
                        <a:cs typeface="Arial" panose="020B0604020202020204" pitchFamily="34" charset="0"/>
                      </a:endParaRPr>
                    </a:p>
                  </a:txBody>
                  <a:tcPr>
                    <a:solidFill>
                      <a:srgbClr val="D9D9D9"/>
                    </a:solidFill>
                  </a:tcPr>
                </a:tc>
                <a:extLst>
                  <a:ext uri="{0D108BD9-81ED-4DB2-BD59-A6C34878D82A}">
                    <a16:rowId xmlns:a16="http://schemas.microsoft.com/office/drawing/2014/main" val="87864725"/>
                  </a:ext>
                </a:extLst>
              </a:tr>
              <a:tr h="3697357">
                <a:tc gridSpan="2">
                  <a:txBody>
                    <a:bodyPr/>
                    <a:lstStyle/>
                    <a:p>
                      <a:r>
                        <a:rPr lang="en-US" sz="1200" b="1">
                          <a:latin typeface="Arial" panose="020B0604020202020204" pitchFamily="34" charset="0"/>
                          <a:cs typeface="Arial" panose="020B0604020202020204" pitchFamily="34" charset="0"/>
                        </a:rPr>
                        <a:t>Content Overview: (10 mins)</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Have (pre) skill survey at tables. Instruct participants to assess their skill and confidence level regarding the topic before the workshop starts. You can have this instruction on a flipchart when they arrive. </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Make a brief personal introduction and share any relevant management experience that you have. Share a story of early management struggles and things that were difficult for you (or share a story of someone that everyone knows). Ideas include:</a:t>
                      </a:r>
                    </a:p>
                    <a:p>
                      <a:pPr marL="560070" lvl="1" indent="-171450">
                        <a:buFont typeface="Arial" panose="020B0604020202020204" pitchFamily="34" charset="0"/>
                        <a:buChar char="•"/>
                      </a:pPr>
                      <a:r>
                        <a:rPr lang="en-US" sz="1200">
                          <a:latin typeface="Arial" panose="020B0604020202020204" pitchFamily="34" charset="0"/>
                          <a:cs typeface="Arial" panose="020B0604020202020204" pitchFamily="34" charset="0"/>
                        </a:rPr>
                        <a:t>What were your greatest obstacles or challenges?</a:t>
                      </a:r>
                    </a:p>
                    <a:p>
                      <a:pPr marL="560070" lvl="1" indent="-171450">
                        <a:buFont typeface="Arial" panose="020B0604020202020204" pitchFamily="34" charset="0"/>
                        <a:buChar char="•"/>
                      </a:pPr>
                      <a:r>
                        <a:rPr lang="en-US" sz="1200">
                          <a:latin typeface="Arial" panose="020B0604020202020204" pitchFamily="34" charset="0"/>
                          <a:cs typeface="Arial" panose="020B0604020202020204" pitchFamily="34" charset="0"/>
                        </a:rPr>
                        <a:t>How did you feel when you became a manager for the first time?</a:t>
                      </a:r>
                    </a:p>
                    <a:p>
                      <a:pPr marL="560070" lvl="1" indent="-171450">
                        <a:buFont typeface="Arial" panose="020B0604020202020204" pitchFamily="34" charset="0"/>
                        <a:buChar char="•"/>
                      </a:pPr>
                      <a:r>
                        <a:rPr lang="en-US" sz="1200">
                          <a:latin typeface="Arial" panose="020B0604020202020204" pitchFamily="34" charset="0"/>
                          <a:cs typeface="Arial" panose="020B0604020202020204" pitchFamily="34" charset="0"/>
                        </a:rPr>
                        <a:t>What were some of the fears and emotions that you were going through?</a:t>
                      </a:r>
                    </a:p>
                    <a:p>
                      <a:pPr marL="560070" lvl="1" indent="-171450">
                        <a:buFont typeface="Arial" panose="020B0604020202020204" pitchFamily="34" charset="0"/>
                        <a:buChar char="•"/>
                      </a:pPr>
                      <a:r>
                        <a:rPr lang="en-US" sz="1200">
                          <a:latin typeface="Arial" panose="020B0604020202020204" pitchFamily="34" charset="0"/>
                          <a:cs typeface="Arial" panose="020B0604020202020204" pitchFamily="34" charset="0"/>
                        </a:rPr>
                        <a:t>What type of support did you have? Or didn’t have?</a:t>
                      </a:r>
                    </a:p>
                    <a:p>
                      <a:pPr marL="560070" lvl="1" indent="-171450">
                        <a:buFont typeface="Arial" panose="020B0604020202020204" pitchFamily="34" charset="0"/>
                        <a:buChar char="•"/>
                      </a:pPr>
                      <a:r>
                        <a:rPr lang="en-US" sz="1200">
                          <a:latin typeface="Arial" panose="020B0604020202020204" pitchFamily="34" charset="0"/>
                          <a:cs typeface="Arial" panose="020B0604020202020204" pitchFamily="34" charset="0"/>
                        </a:rPr>
                        <a:t>Were you successful at first? If not, why not?</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Sharing these struggles and successes, emotions and fears establishes trust with the audience that you have “been there, done that”.</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Explain that this workshop is about self-discovery and awareness about what it takes to be an effective new manager and to validate the normal challenges that you are already facing or will face in your new role.</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We’ll be doing a lot of reflection, sharing and identifying where you can focus your attention on building new management skills.</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Review learning objectives and outcomes.</a:t>
                      </a:r>
                    </a:p>
                  </a:txBody>
                  <a:tcPr>
                    <a:solidFill>
                      <a:srgbClr val="FFE699"/>
                    </a:solidFill>
                  </a:tcPr>
                </a:tc>
                <a:tc hMerge="1">
                  <a:txBody>
                    <a:bodyPr/>
                    <a:lstStyle/>
                    <a:p>
                      <a:endParaRPr lang="en-US" dirty="0"/>
                    </a:p>
                  </a:txBody>
                  <a:tcPr/>
                </a:tc>
                <a:extLst>
                  <a:ext uri="{0D108BD9-81ED-4DB2-BD59-A6C34878D82A}">
                    <a16:rowId xmlns:a16="http://schemas.microsoft.com/office/drawing/2014/main" val="390875371"/>
                  </a:ext>
                </a:extLst>
              </a:tr>
              <a:tr h="365925">
                <a:tc gridSpan="2">
                  <a:txBody>
                    <a:bodyPr/>
                    <a:lstStyle/>
                    <a:p>
                      <a:r>
                        <a:rPr lang="en-US" sz="1200" b="1">
                          <a:latin typeface="Arial" panose="020B0604020202020204" pitchFamily="34" charset="0"/>
                          <a:cs typeface="Arial" panose="020B0604020202020204" pitchFamily="34" charset="0"/>
                        </a:rPr>
                        <a:t>Activity: N/A</a:t>
                      </a:r>
                    </a:p>
                  </a:txBody>
                  <a:tcPr>
                    <a:solidFill>
                      <a:srgbClr val="C5E0B4"/>
                    </a:solidFill>
                  </a:tcPr>
                </a:tc>
                <a:tc hMerge="1">
                  <a:txBody>
                    <a:bodyPr/>
                    <a:lstStyle/>
                    <a:p>
                      <a:endParaRPr lang="en-US" dirty="0"/>
                    </a:p>
                  </a:txBody>
                  <a:tcPr>
                    <a:solidFill>
                      <a:srgbClr val="C5E0B4"/>
                    </a:solidFill>
                  </a:tcPr>
                </a:tc>
                <a:extLst>
                  <a:ext uri="{0D108BD9-81ED-4DB2-BD59-A6C34878D82A}">
                    <a16:rowId xmlns:a16="http://schemas.microsoft.com/office/drawing/2014/main" val="48420928"/>
                  </a:ext>
                </a:extLst>
              </a:tr>
              <a:tr h="365925">
                <a:tc gridSpan="2">
                  <a:txBody>
                    <a:bodyPr/>
                    <a:lstStyle/>
                    <a:p>
                      <a:r>
                        <a:rPr lang="en-US" sz="1200" b="1">
                          <a:latin typeface="Arial" panose="020B0604020202020204" pitchFamily="34" charset="0"/>
                          <a:cs typeface="Arial" panose="020B0604020202020204" pitchFamily="34" charset="0"/>
                        </a:rPr>
                        <a:t>Debrief:  N/A</a:t>
                      </a:r>
                    </a:p>
                  </a:txBody>
                  <a:tcPr>
                    <a:solidFill>
                      <a:srgbClr val="F5B1D3"/>
                    </a:solidFill>
                  </a:tcPr>
                </a:tc>
                <a:tc hMerge="1">
                  <a:txBody>
                    <a:bodyPr/>
                    <a:lstStyle/>
                    <a:p>
                      <a:endParaRPr lang="en-US" dirty="0"/>
                    </a:p>
                  </a:txBody>
                  <a:tcPr/>
                </a:tc>
                <a:extLst>
                  <a:ext uri="{0D108BD9-81ED-4DB2-BD59-A6C34878D82A}">
                    <a16:rowId xmlns:a16="http://schemas.microsoft.com/office/drawing/2014/main" val="3819200041"/>
                  </a:ext>
                </a:extLst>
              </a:tr>
              <a:tr h="1533877">
                <a:tc gridSpan="2">
                  <a:txBody>
                    <a:bodyPr/>
                    <a:lstStyle/>
                    <a:p>
                      <a:r>
                        <a:rPr lang="en-US" sz="1200" b="1">
                          <a:latin typeface="Arial" panose="020B0604020202020204" pitchFamily="34" charset="0"/>
                          <a:cs typeface="Arial" panose="020B0604020202020204" pitchFamily="34" charset="0"/>
                        </a:rPr>
                        <a:t>Transition: (2 mins)</a:t>
                      </a:r>
                    </a:p>
                    <a:p>
                      <a:r>
                        <a:rPr lang="en-US" sz="1200">
                          <a:latin typeface="Arial" panose="020B0604020202020204" pitchFamily="34" charset="0"/>
                          <a:cs typeface="Arial" panose="020B0604020202020204" pitchFamily="34" charset="0"/>
                        </a:rPr>
                        <a:t>Today’s interactive program will provide you with strategies and tools to step into your new role as a manager of people. You’ll get a chance to explore your current approach to managing and discover what opportunities exist for you to expand your skills and mindset. </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We’ll begin with a few reflection activities to get you in the mindset of what a great manager looks like and also what makes the first-time manager role challenging.</a:t>
                      </a:r>
                    </a:p>
                    <a:p>
                      <a:r>
                        <a:rPr lang="en-US" sz="1200">
                          <a:latin typeface="Arial" panose="020B0604020202020204" pitchFamily="34" charset="0"/>
                          <a:cs typeface="Arial" panose="020B0604020202020204" pitchFamily="34" charset="0"/>
                        </a:rPr>
                        <a:t> </a:t>
                      </a:r>
                    </a:p>
                  </a:txBody>
                  <a:tcPr>
                    <a:solidFill>
                      <a:srgbClr val="CDACE6"/>
                    </a:solidFill>
                  </a:tcPr>
                </a:tc>
                <a:tc hMerge="1">
                  <a:txBody>
                    <a:bodyPr/>
                    <a:lstStyle/>
                    <a:p>
                      <a:endParaRPr lang="en-US" dirty="0"/>
                    </a:p>
                  </a:txBody>
                  <a:tcPr/>
                </a:tc>
                <a:extLst>
                  <a:ext uri="{0D108BD9-81ED-4DB2-BD59-A6C34878D82A}">
                    <a16:rowId xmlns:a16="http://schemas.microsoft.com/office/drawing/2014/main" val="3140444443"/>
                  </a:ext>
                </a:extLst>
              </a:tr>
            </a:tbl>
          </a:graphicData>
        </a:graphic>
      </p:graphicFrame>
    </p:spTree>
    <p:extLst>
      <p:ext uri="{BB962C8B-B14F-4D97-AF65-F5344CB8AC3E}">
        <p14:creationId xmlns:p14="http://schemas.microsoft.com/office/powerpoint/2010/main" val="121460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C5218-8757-8E4C-B105-0B1BC4677FB4}"/>
              </a:ext>
            </a:extLst>
          </p:cNvPr>
          <p:cNvSpPr>
            <a:spLocks noGrp="1"/>
          </p:cNvSpPr>
          <p:nvPr>
            <p:ph type="sldNum" sz="quarter" idx="12"/>
          </p:nvPr>
        </p:nvSpPr>
        <p:spPr/>
        <p:txBody>
          <a:bodyPr/>
          <a:lstStyle/>
          <a:p>
            <a:fld id="{18284411-F125-4587-9CA9-8BD0BF670922}" type="slidenum">
              <a:rPr lang="en-US" smtClean="0"/>
              <a:pPr/>
              <a:t>7</a:t>
            </a:fld>
            <a:endParaRPr lang="en-US"/>
          </a:p>
        </p:txBody>
      </p:sp>
      <p:pic>
        <p:nvPicPr>
          <p:cNvPr id="4" name="Picture 3">
            <a:extLst>
              <a:ext uri="{FF2B5EF4-FFF2-40B4-BE49-F238E27FC236}">
                <a16:creationId xmlns:a16="http://schemas.microsoft.com/office/drawing/2014/main" id="{89BEB6ED-CA5C-9146-A80B-DBF76BB38E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14600" y="3253528"/>
            <a:ext cx="2743200" cy="3551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411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0C16-A6D3-E04A-876C-698D428B9806}"/>
              </a:ext>
            </a:extLst>
          </p:cNvPr>
          <p:cNvSpPr>
            <a:spLocks noGrp="1"/>
          </p:cNvSpPr>
          <p:nvPr>
            <p:ph type="title"/>
          </p:nvPr>
        </p:nvSpPr>
        <p:spPr/>
        <p:txBody>
          <a:bodyPr/>
          <a:lstStyle/>
          <a:p>
            <a:r>
              <a:rPr lang="en-US" dirty="0"/>
              <a:t>Slide 3: Tell Your Story</a:t>
            </a:r>
          </a:p>
        </p:txBody>
      </p:sp>
      <p:sp>
        <p:nvSpPr>
          <p:cNvPr id="4" name="Slide Number Placeholder 3">
            <a:extLst>
              <a:ext uri="{FF2B5EF4-FFF2-40B4-BE49-F238E27FC236}">
                <a16:creationId xmlns:a16="http://schemas.microsoft.com/office/drawing/2014/main" id="{875D42E2-0F8A-3248-9B44-7124D2BEB1BE}"/>
              </a:ext>
            </a:extLst>
          </p:cNvPr>
          <p:cNvSpPr>
            <a:spLocks noGrp="1"/>
          </p:cNvSpPr>
          <p:nvPr>
            <p:ph type="sldNum" sz="quarter" idx="12"/>
          </p:nvPr>
        </p:nvSpPr>
        <p:spPr/>
        <p:txBody>
          <a:bodyPr/>
          <a:lstStyle/>
          <a:p>
            <a:fld id="{18284411-F125-4587-9CA9-8BD0BF670922}" type="slidenum">
              <a:rPr lang="en-US" smtClean="0"/>
              <a:pPr/>
              <a:t>8</a:t>
            </a:fld>
            <a:endParaRPr lang="en-US"/>
          </a:p>
        </p:txBody>
      </p:sp>
      <p:graphicFrame>
        <p:nvGraphicFramePr>
          <p:cNvPr id="5" name="Table 4">
            <a:extLst>
              <a:ext uri="{FF2B5EF4-FFF2-40B4-BE49-F238E27FC236}">
                <a16:creationId xmlns:a16="http://schemas.microsoft.com/office/drawing/2014/main" id="{EAFE7B85-087C-0148-84D0-43D9A9D8413E}"/>
              </a:ext>
            </a:extLst>
          </p:cNvPr>
          <p:cNvGraphicFramePr>
            <a:graphicFrameLocks noGrp="1"/>
          </p:cNvGraphicFramePr>
          <p:nvPr>
            <p:extLst>
              <p:ext uri="{D42A27DB-BD31-4B8C-83A1-F6EECF244321}">
                <p14:modId xmlns:p14="http://schemas.microsoft.com/office/powerpoint/2010/main" val="4253158877"/>
              </p:ext>
            </p:extLst>
          </p:nvPr>
        </p:nvGraphicFramePr>
        <p:xfrm>
          <a:off x="457200" y="1463040"/>
          <a:ext cx="6858000" cy="6187440"/>
        </p:xfrm>
        <a:graphic>
          <a:graphicData uri="http://schemas.openxmlformats.org/drawingml/2006/table">
            <a:tbl>
              <a:tblPr>
                <a:tableStyleId>{5C22544A-7EE6-4342-B048-85BDC9FD1C3A}</a:tableStyleId>
              </a:tblPr>
              <a:tblGrid>
                <a:gridCol w="3429000">
                  <a:extLst>
                    <a:ext uri="{9D8B030D-6E8A-4147-A177-3AD203B41FA5}">
                      <a16:colId xmlns:a16="http://schemas.microsoft.com/office/drawing/2014/main" val="4252494295"/>
                    </a:ext>
                  </a:extLst>
                </a:gridCol>
                <a:gridCol w="3429000">
                  <a:extLst>
                    <a:ext uri="{9D8B030D-6E8A-4147-A177-3AD203B41FA5}">
                      <a16:colId xmlns:a16="http://schemas.microsoft.com/office/drawing/2014/main" val="815321554"/>
                    </a:ext>
                  </a:extLst>
                </a:gridCol>
              </a:tblGrid>
              <a:tr h="370840">
                <a:tc>
                  <a:txBody>
                    <a:bodyPr/>
                    <a:lstStyle/>
                    <a:p>
                      <a:r>
                        <a:rPr lang="en-US" sz="1200" b="1">
                          <a:solidFill>
                            <a:schemeClr val="tx1"/>
                          </a:solidFill>
                          <a:latin typeface="Arial" panose="020B0604020202020204" pitchFamily="34" charset="0"/>
                          <a:cs typeface="Arial" panose="020B0604020202020204" pitchFamily="34" charset="0"/>
                        </a:rPr>
                        <a:t>Topic:  Tell Your Story Exercise	</a:t>
                      </a:r>
                    </a:p>
                    <a:p>
                      <a:r>
                        <a:rPr lang="en-US" sz="1200" b="1">
                          <a:solidFill>
                            <a:schemeClr val="tx1"/>
                          </a:solidFill>
                          <a:latin typeface="Arial" panose="020B0604020202020204" pitchFamily="34" charset="0"/>
                          <a:cs typeface="Arial" panose="020B0604020202020204" pitchFamily="34" charset="0"/>
                        </a:rPr>
                        <a:t>Time:  </a:t>
                      </a:r>
                      <a:r>
                        <a:rPr lang="en-US" sz="1200">
                          <a:solidFill>
                            <a:schemeClr val="tx1"/>
                          </a:solidFill>
                          <a:latin typeface="Arial" panose="020B0604020202020204" pitchFamily="34" charset="0"/>
                          <a:cs typeface="Arial" panose="020B0604020202020204" pitchFamily="34" charset="0"/>
                        </a:rPr>
                        <a:t>18 minutes</a:t>
                      </a:r>
                      <a:endParaRPr lang="en-US" sz="1200" b="1">
                        <a:solidFill>
                          <a:schemeClr val="tx1"/>
                        </a:solidFill>
                        <a:latin typeface="Arial" panose="020B0604020202020204" pitchFamily="34" charset="0"/>
                        <a:cs typeface="Arial" panose="020B0604020202020204" pitchFamily="34" charset="0"/>
                      </a:endParaRPr>
                    </a:p>
                    <a:p>
                      <a:r>
                        <a:rPr lang="en-US" sz="1200" b="1">
                          <a:solidFill>
                            <a:schemeClr val="tx1"/>
                          </a:solidFill>
                          <a:latin typeface="Arial" panose="020B0604020202020204" pitchFamily="34" charset="0"/>
                          <a:cs typeface="Arial" panose="020B0604020202020204" pitchFamily="34" charset="0"/>
                        </a:rPr>
                        <a:t>Method:  </a:t>
                      </a:r>
                      <a:r>
                        <a:rPr lang="en-US" sz="1200">
                          <a:solidFill>
                            <a:schemeClr val="tx1"/>
                          </a:solidFill>
                          <a:latin typeface="Arial" panose="020B0604020202020204" pitchFamily="34" charset="0"/>
                          <a:cs typeface="Arial" panose="020B0604020202020204" pitchFamily="34" charset="0"/>
                        </a:rPr>
                        <a:t>Reflection and small group share</a:t>
                      </a:r>
                      <a:r>
                        <a:rPr lang="en-US" sz="1200" b="1">
                          <a:solidFill>
                            <a:schemeClr val="tx1"/>
                          </a:solidFill>
                          <a:latin typeface="Arial" panose="020B0604020202020204" pitchFamily="34" charset="0"/>
                          <a:cs typeface="Arial" panose="020B0604020202020204" pitchFamily="34" charset="0"/>
                        </a:rPr>
                        <a:t>	</a:t>
                      </a:r>
                    </a:p>
                    <a:p>
                      <a:r>
                        <a:rPr lang="en-US" sz="1200" b="1">
                          <a:solidFill>
                            <a:schemeClr val="tx1"/>
                          </a:solidFill>
                          <a:latin typeface="Arial" panose="020B0604020202020204" pitchFamily="34" charset="0"/>
                          <a:cs typeface="Arial" panose="020B0604020202020204" pitchFamily="34" charset="0"/>
                        </a:rPr>
                        <a:t>Workbook Page(s):  </a:t>
                      </a:r>
                      <a:r>
                        <a:rPr lang="en-US" sz="1200">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a:p>
                      <a:r>
                        <a:rPr lang="en-US" sz="1200" b="1">
                          <a:solidFill>
                            <a:schemeClr val="tx1"/>
                          </a:solidFill>
                          <a:latin typeface="Arial" panose="020B0604020202020204" pitchFamily="34" charset="0"/>
                          <a:cs typeface="Arial" panose="020B0604020202020204" pitchFamily="34" charset="0"/>
                        </a:rPr>
                        <a:t>PowerPoint Slide(s): </a:t>
                      </a:r>
                      <a:r>
                        <a:rPr lang="en-US" sz="1200">
                          <a:solidFill>
                            <a:schemeClr val="tx1"/>
                          </a:solidFill>
                          <a:latin typeface="Arial" panose="020B0604020202020204" pitchFamily="34" charset="0"/>
                          <a:cs typeface="Arial" panose="020B0604020202020204" pitchFamily="34" charset="0"/>
                        </a:rPr>
                        <a:t>3</a:t>
                      </a:r>
                      <a:r>
                        <a:rPr lang="en-US" sz="1600" b="1">
                          <a:solidFill>
                            <a:schemeClr val="tx1"/>
                          </a:solidFill>
                          <a:latin typeface="Arial" panose="020B0604020202020204" pitchFamily="34" charset="0"/>
                          <a:cs typeface="Arial" panose="020B0604020202020204" pitchFamily="34" charset="0"/>
                        </a:rPr>
                        <a:t>	</a:t>
                      </a:r>
                      <a:endParaRPr lang="en-US" sz="1600">
                        <a:solidFill>
                          <a:schemeClr val="tx1"/>
                        </a:solidFill>
                        <a:latin typeface="Arial" panose="020B0604020202020204" pitchFamily="34" charset="0"/>
                        <a:cs typeface="Arial" panose="020B0604020202020204" pitchFamily="34" charset="0"/>
                      </a:endParaRPr>
                    </a:p>
                  </a:txBody>
                  <a:tcPr>
                    <a:solidFill>
                      <a:srgbClr val="BDD7EE"/>
                    </a:solidFill>
                  </a:tcPr>
                </a:tc>
                <a:tc>
                  <a:txBody>
                    <a:bodyPr/>
                    <a:lstStyle/>
                    <a:p>
                      <a:r>
                        <a:rPr lang="en-US" sz="1200" b="1">
                          <a:solidFill>
                            <a:schemeClr val="tx1"/>
                          </a:solidFill>
                          <a:latin typeface="Arial" panose="020B0604020202020204" pitchFamily="34" charset="0"/>
                          <a:cs typeface="Arial" panose="020B0604020202020204" pitchFamily="34" charset="0"/>
                        </a:rPr>
                        <a:t>Goal(s):   </a:t>
                      </a:r>
                    </a:p>
                    <a:p>
                      <a:pPr marL="0" lvl="0" indent="0">
                        <a:buFont typeface="Arial" panose="020B0604020202020204" pitchFamily="34" charset="0"/>
                        <a:buNone/>
                      </a:pPr>
                      <a:r>
                        <a:rPr lang="en-US" sz="1200">
                          <a:solidFill>
                            <a:schemeClr val="tx1"/>
                          </a:solidFill>
                          <a:latin typeface="Arial" panose="020B0604020202020204" pitchFamily="34" charset="0"/>
                          <a:cs typeface="Arial" panose="020B0604020202020204" pitchFamily="34" charset="0"/>
                        </a:rPr>
                        <a:t>To consider what good management practices and approaches look like based on personal experiences. </a:t>
                      </a:r>
                    </a:p>
                    <a:p>
                      <a:pPr marL="0" lvl="0" indent="0">
                        <a:buFont typeface="Arial" panose="020B0604020202020204" pitchFamily="34" charset="0"/>
                        <a:buNone/>
                      </a:pPr>
                      <a:endParaRPr lang="en-US" sz="1200">
                        <a:solidFill>
                          <a:schemeClr val="tx1"/>
                        </a:solidFill>
                        <a:latin typeface="Arial" panose="020B0604020202020204" pitchFamily="34" charset="0"/>
                        <a:cs typeface="Arial" panose="020B0604020202020204" pitchFamily="34" charset="0"/>
                      </a:endParaRPr>
                    </a:p>
                  </a:txBody>
                  <a:tcPr>
                    <a:solidFill>
                      <a:srgbClr val="D9D9D9"/>
                    </a:solidFill>
                  </a:tcPr>
                </a:tc>
                <a:extLst>
                  <a:ext uri="{0D108BD9-81ED-4DB2-BD59-A6C34878D82A}">
                    <a16:rowId xmlns:a16="http://schemas.microsoft.com/office/drawing/2014/main" val="87864725"/>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Content Overview: (1 min)</a:t>
                      </a:r>
                    </a:p>
                    <a:p>
                      <a:pPr marL="0" indent="0">
                        <a:buFont typeface="Arial" panose="020B0604020202020204" pitchFamily="34" charset="0"/>
                        <a:buNone/>
                      </a:pPr>
                      <a:r>
                        <a:rPr lang="en-US" sz="1200">
                          <a:solidFill>
                            <a:schemeClr val="tx1"/>
                          </a:solidFill>
                          <a:latin typeface="Arial" panose="020B0604020202020204" pitchFamily="34" charset="0"/>
                          <a:cs typeface="Arial" panose="020B0604020202020204" pitchFamily="34" charset="0"/>
                        </a:rPr>
                        <a:t>In this activity, you’ll have the opportunity to Tell a Story about a great manager you’ve experienced and consider what made them effective and successful.</a:t>
                      </a:r>
                    </a:p>
                    <a:p>
                      <a:pPr marL="0" indent="0">
                        <a:buFont typeface="Arial" panose="020B0604020202020204" pitchFamily="34" charset="0"/>
                        <a:buNone/>
                      </a:pPr>
                      <a:endParaRPr lang="en-US" sz="1200">
                        <a:solidFill>
                          <a:schemeClr val="tx1"/>
                        </a:solidFill>
                        <a:latin typeface="Arial" panose="020B0604020202020204" pitchFamily="34" charset="0"/>
                        <a:cs typeface="Arial" panose="020B0604020202020204" pitchFamily="34" charset="0"/>
                      </a:endParaRPr>
                    </a:p>
                  </a:txBody>
                  <a:tcPr>
                    <a:solidFill>
                      <a:srgbClr val="FFE699"/>
                    </a:solidFill>
                  </a:tcPr>
                </a:tc>
                <a:tc hMerge="1">
                  <a:txBody>
                    <a:bodyPr/>
                    <a:lstStyle/>
                    <a:p>
                      <a:endParaRPr lang="en-US" dirty="0"/>
                    </a:p>
                  </a:txBody>
                  <a:tcPr/>
                </a:tc>
                <a:extLst>
                  <a:ext uri="{0D108BD9-81ED-4DB2-BD59-A6C34878D82A}">
                    <a16:rowId xmlns:a16="http://schemas.microsoft.com/office/drawing/2014/main" val="390875371"/>
                  </a:ext>
                </a:extLst>
              </a:tr>
              <a:tr h="370840">
                <a:tc gridSpan="2">
                  <a:txBody>
                    <a:bodyPr/>
                    <a:lstStyle/>
                    <a:p>
                      <a:r>
                        <a:rPr lang="en-US" sz="1200" b="1" dirty="0">
                          <a:solidFill>
                            <a:schemeClr val="tx1"/>
                          </a:solidFill>
                          <a:latin typeface="Arial" panose="020B0604020202020204" pitchFamily="34" charset="0"/>
                          <a:cs typeface="Arial" panose="020B0604020202020204" pitchFamily="34" charset="0"/>
                        </a:rPr>
                        <a:t>Activity: (15 mins)</a:t>
                      </a:r>
                    </a:p>
                    <a:p>
                      <a:pPr marL="228600" indent="-228600">
                        <a:buFont typeface="+mj-lt"/>
                        <a:buAutoNum type="arabicPeriod"/>
                      </a:pPr>
                      <a:r>
                        <a:rPr lang="en-US" sz="1200" dirty="0">
                          <a:solidFill>
                            <a:schemeClr val="tx1"/>
                          </a:solidFill>
                          <a:latin typeface="Arial" panose="020B0604020202020204" pitchFamily="34" charset="0"/>
                          <a:cs typeface="Arial" panose="020B0604020202020204" pitchFamily="34" charset="0"/>
                        </a:rPr>
                        <a:t>Instruct everyone to look at the colored sticker on their envelope and let them know that have exactly 1 minute to find the other people in their group with the same colored sticker. </a:t>
                      </a:r>
                    </a:p>
                    <a:p>
                      <a:pPr marL="228600" indent="-228600">
                        <a:buFont typeface="+mj-lt"/>
                        <a:buAutoNum type="arabicPeriod"/>
                      </a:pPr>
                      <a:r>
                        <a:rPr lang="en-US" sz="1200" dirty="0">
                          <a:solidFill>
                            <a:schemeClr val="tx1"/>
                          </a:solidFill>
                          <a:latin typeface="Arial" panose="020B0604020202020204" pitchFamily="34" charset="0"/>
                          <a:cs typeface="Arial" panose="020B0604020202020204" pitchFamily="34" charset="0"/>
                        </a:rPr>
                        <a:t>Once in groups, have each person open their envelope, use the word in their envelope to trigger a memory they have of a leader, team lead, manager, coach, etc. they have worked for, read about or admired. </a:t>
                      </a:r>
                    </a:p>
                    <a:p>
                      <a:pPr marL="228600" indent="-228600">
                        <a:buFont typeface="+mj-lt"/>
                        <a:buAutoNum type="arabicPeriod"/>
                      </a:pPr>
                      <a:r>
                        <a:rPr lang="en-US" sz="1200" dirty="0">
                          <a:solidFill>
                            <a:schemeClr val="tx1"/>
                          </a:solidFill>
                          <a:latin typeface="Arial" panose="020B0604020202020204" pitchFamily="34" charset="0"/>
                          <a:cs typeface="Arial" panose="020B0604020202020204" pitchFamily="34" charset="0"/>
                        </a:rPr>
                        <a:t>Each person in the group will share a 2-minute story of how a leader or manager they experienced embodied that word and share with their small group. </a:t>
                      </a:r>
                    </a:p>
                    <a:p>
                      <a:endParaRPr lang="en-US" sz="1200" i="1" dirty="0">
                        <a:solidFill>
                          <a:schemeClr val="tx1"/>
                        </a:solidFill>
                        <a:latin typeface="Arial" panose="020B0604020202020204" pitchFamily="34" charset="0"/>
                        <a:cs typeface="Arial" panose="020B0604020202020204" pitchFamily="34" charset="0"/>
                      </a:endParaRPr>
                    </a:p>
                    <a:p>
                      <a:r>
                        <a:rPr lang="en-US" sz="1200" b="1" i="1" dirty="0">
                          <a:solidFill>
                            <a:schemeClr val="tx1"/>
                          </a:solidFill>
                          <a:latin typeface="Arial" panose="020B0604020202020204" pitchFamily="34" charset="0"/>
                          <a:cs typeface="Arial" panose="020B0604020202020204" pitchFamily="34" charset="0"/>
                        </a:rPr>
                        <a:t>Facilitator note:  </a:t>
                      </a:r>
                      <a:r>
                        <a:rPr lang="en-US" sz="1200" i="1" dirty="0">
                          <a:solidFill>
                            <a:schemeClr val="tx1"/>
                          </a:solidFill>
                          <a:latin typeface="Arial" panose="020B0604020202020204" pitchFamily="34" charset="0"/>
                          <a:cs typeface="Arial" panose="020B0604020202020204" pitchFamily="34" charset="0"/>
                        </a:rPr>
                        <a:t>Keep track of time and ring a buzzer or bell when 2 minutes is up and let them know to switch story tellers.</a:t>
                      </a:r>
                    </a:p>
                    <a:p>
                      <a:endParaRPr lang="en-US" sz="1200" i="1" dirty="0">
                        <a:solidFill>
                          <a:schemeClr val="tx1"/>
                        </a:solidFill>
                        <a:latin typeface="Arial" panose="020B0604020202020204" pitchFamily="34" charset="0"/>
                        <a:cs typeface="Arial" panose="020B0604020202020204" pitchFamily="34" charset="0"/>
                      </a:endParaRPr>
                    </a:p>
                  </a:txBody>
                  <a:tcPr>
                    <a:solidFill>
                      <a:srgbClr val="C5E0B4"/>
                    </a:solidFill>
                  </a:tcPr>
                </a:tc>
                <a:tc hMerge="1">
                  <a:txBody>
                    <a:bodyPr/>
                    <a:lstStyle/>
                    <a:p>
                      <a:endParaRPr lang="en-US" dirty="0"/>
                    </a:p>
                  </a:txBody>
                  <a:tcPr>
                    <a:solidFill>
                      <a:srgbClr val="C5E0B4"/>
                    </a:solidFill>
                  </a:tcPr>
                </a:tc>
                <a:extLst>
                  <a:ext uri="{0D108BD9-81ED-4DB2-BD59-A6C34878D82A}">
                    <a16:rowId xmlns:a16="http://schemas.microsoft.com/office/drawing/2014/main" val="48420928"/>
                  </a:ext>
                </a:extLst>
              </a:tr>
              <a:tr h="370840">
                <a:tc gridSpan="2">
                  <a:txBody>
                    <a:bodyPr/>
                    <a:lstStyle/>
                    <a:p>
                      <a:r>
                        <a:rPr lang="en-US" sz="1200" b="1">
                          <a:solidFill>
                            <a:schemeClr val="tx1"/>
                          </a:solidFill>
                          <a:latin typeface="Arial" panose="020B0604020202020204" pitchFamily="34" charset="0"/>
                          <a:cs typeface="Arial" panose="020B0604020202020204" pitchFamily="34" charset="0"/>
                        </a:rPr>
                        <a:t>Debrief:  (1 min)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Arial" panose="020B0604020202020204" pitchFamily="34" charset="0"/>
                          <a:cs typeface="Arial" panose="020B0604020202020204" pitchFamily="34" charset="0"/>
                        </a:rPr>
                        <a:t>Great managers come in many different sizes and packages. All managers have something special that makes them unique and successful. The key is to recognize your strengths and leverage that strength in your role as a manager then surround yourself with a strong team that can support you.</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Arial" panose="020B0604020202020204" pitchFamily="34" charset="0"/>
                        <a:cs typeface="Arial" panose="020B0604020202020204" pitchFamily="34" charset="0"/>
                      </a:endParaRPr>
                    </a:p>
                  </a:txBody>
                  <a:tcPr>
                    <a:solidFill>
                      <a:srgbClr val="F5B1D3"/>
                    </a:solidFill>
                  </a:tcPr>
                </a:tc>
                <a:tc hMerge="1">
                  <a:txBody>
                    <a:bodyPr/>
                    <a:lstStyle/>
                    <a:p>
                      <a:endParaRPr lang="en-US" dirty="0"/>
                    </a:p>
                  </a:txBody>
                  <a:tcPr/>
                </a:tc>
                <a:extLst>
                  <a:ext uri="{0D108BD9-81ED-4DB2-BD59-A6C34878D82A}">
                    <a16:rowId xmlns:a16="http://schemas.microsoft.com/office/drawing/2014/main" val="3819200041"/>
                  </a:ext>
                </a:extLst>
              </a:tr>
              <a:tr h="370840">
                <a:tc gridSpan="2">
                  <a:txBody>
                    <a:bodyPr/>
                    <a:lstStyle/>
                    <a:p>
                      <a:r>
                        <a:rPr lang="en-US" sz="1200" b="1" dirty="0">
                          <a:solidFill>
                            <a:schemeClr val="tx1"/>
                          </a:solidFill>
                          <a:latin typeface="Arial" panose="020B0604020202020204" pitchFamily="34" charset="0"/>
                          <a:cs typeface="Arial" panose="020B0604020202020204" pitchFamily="34" charset="0"/>
                        </a:rPr>
                        <a:t>Transition: (1 min)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Let’s continue our reflection discussion by having a brief conversation about what makes the first-time manager role difficult and why it’s so important to earn the respect of your team early and often.</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panose="020B0604020202020204" pitchFamily="34" charset="0"/>
                        <a:cs typeface="Arial" panose="020B0604020202020204" pitchFamily="34" charset="0"/>
                      </a:endParaRPr>
                    </a:p>
                  </a:txBody>
                  <a:tcPr>
                    <a:solidFill>
                      <a:srgbClr val="CDACE6"/>
                    </a:solidFill>
                  </a:tcPr>
                </a:tc>
                <a:tc hMerge="1">
                  <a:txBody>
                    <a:bodyPr/>
                    <a:lstStyle/>
                    <a:p>
                      <a:endParaRPr lang="en-US" dirty="0"/>
                    </a:p>
                  </a:txBody>
                  <a:tcPr/>
                </a:tc>
                <a:extLst>
                  <a:ext uri="{0D108BD9-81ED-4DB2-BD59-A6C34878D82A}">
                    <a16:rowId xmlns:a16="http://schemas.microsoft.com/office/drawing/2014/main" val="3140444443"/>
                  </a:ext>
                </a:extLst>
              </a:tr>
            </a:tbl>
          </a:graphicData>
        </a:graphic>
      </p:graphicFrame>
    </p:spTree>
    <p:extLst>
      <p:ext uri="{BB962C8B-B14F-4D97-AF65-F5344CB8AC3E}">
        <p14:creationId xmlns:p14="http://schemas.microsoft.com/office/powerpoint/2010/main" val="28101051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en sans">
      <a:majorFont>
        <a:latin typeface="Open Sans Semi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 About My DISC Style" id="{CE690EC8-8EC8-5E43-9235-DF529379043F}" vid="{DE1395F0-D6B9-9B48-BC53-79E321C028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2465B07E63874AAEC21F2BB0AF8388" ma:contentTypeVersion="13" ma:contentTypeDescription="Create a new document." ma:contentTypeScope="" ma:versionID="cb1791fa0833cf89847f2c22a4f5c582">
  <xsd:schema xmlns:xsd="http://www.w3.org/2001/XMLSchema" xmlns:xs="http://www.w3.org/2001/XMLSchema" xmlns:p="http://schemas.microsoft.com/office/2006/metadata/properties" xmlns:ns3="0897034c-f9b2-42b7-831f-19f6fd31df30" xmlns:ns4="2b234b5e-4371-4239-b777-398e323514c8" targetNamespace="http://schemas.microsoft.com/office/2006/metadata/properties" ma:root="true" ma:fieldsID="6f294878fab68eb60de92a8b7e86e44a" ns3:_="" ns4:_="">
    <xsd:import namespace="0897034c-f9b2-42b7-831f-19f6fd31df30"/>
    <xsd:import namespace="2b234b5e-4371-4239-b777-398e323514c8"/>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OCR" minOccurs="0"/>
                <xsd:element ref="ns3:SharedWithDetails" minOccurs="0"/>
                <xsd:element ref="ns3:SharingHintHash"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97034c-f9b2-42b7-831f-19f6fd31df3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234b5e-4371-4239-b777-398e323514c8"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809B19-B461-49DC-A91D-2E065B633D8F}">
  <ds:schemaRefs>
    <ds:schemaRef ds:uri="http://schemas.microsoft.com/office/2006/metadata/properties"/>
    <ds:schemaRef ds:uri="http://schemas.microsoft.com/office/infopath/2007/PartnerControls"/>
    <ds:schemaRef ds:uri="http://purl.org/dc/elements/1.1/"/>
    <ds:schemaRef ds:uri="http://purl.org/dc/terms/"/>
    <ds:schemaRef ds:uri="http://schemas.openxmlformats.org/package/2006/metadata/core-properties"/>
    <ds:schemaRef ds:uri="http://www.w3.org/XML/1998/namespace"/>
    <ds:schemaRef ds:uri="http://schemas.microsoft.com/office/2006/documentManagement/types"/>
    <ds:schemaRef ds:uri="http://purl.org/dc/dcmitype/"/>
    <ds:schemaRef ds:uri="2b234b5e-4371-4239-b777-398e323514c8"/>
    <ds:schemaRef ds:uri="0897034c-f9b2-42b7-831f-19f6fd31df30"/>
  </ds:schemaRefs>
</ds:datastoreItem>
</file>

<file path=customXml/itemProps2.xml><?xml version="1.0" encoding="utf-8"?>
<ds:datastoreItem xmlns:ds="http://schemas.openxmlformats.org/officeDocument/2006/customXml" ds:itemID="{F14771A5-4265-4493-A807-7A42E3FC4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97034c-f9b2-42b7-831f-19f6fd31df30"/>
    <ds:schemaRef ds:uri="2b234b5e-4371-4239-b777-398e323514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735E13-CB4F-4B9B-8DF4-471634E252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3135</TotalTime>
  <Words>4061</Words>
  <Application>Microsoft Macintosh PowerPoint</Application>
  <PresentationFormat>Custom</PresentationFormat>
  <Paragraphs>328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Open Sans</vt:lpstr>
      <vt:lpstr>Wingdings</vt:lpstr>
      <vt:lpstr>Office Theme</vt:lpstr>
      <vt:lpstr>MOVING FROM  BUD TO BOSS</vt:lpstr>
      <vt:lpstr>Moving from Bud to Boss The Mindset of the Successful New Manager</vt:lpstr>
      <vt:lpstr>Moving from Bud to Boss The Mindset of the Successful New Manager</vt:lpstr>
      <vt:lpstr>Facilitator Instructions   How to Use This Guide</vt:lpstr>
      <vt:lpstr>Notes</vt:lpstr>
      <vt:lpstr>PowerPoint Presentation</vt:lpstr>
      <vt:lpstr>Slide 1-2: Outcomes and Insights</vt:lpstr>
      <vt:lpstr>PowerPoint Presentation</vt:lpstr>
      <vt:lpstr>Slide 3: Tell Your Story</vt:lpstr>
      <vt:lpstr>PowerPoint Presentation</vt:lpstr>
      <vt:lpstr>Slide 3: Tell Your Story</vt:lpstr>
      <vt:lpstr>PowerPoint Presentation</vt:lpstr>
      <vt:lpstr>Slide 4: New Manager Mistakes</vt:lpstr>
      <vt:lpstr>PowerPoint Presentation</vt:lpstr>
      <vt:lpstr>Slides 5-10: Management Competencies and Roles</vt:lpstr>
      <vt:lpstr>PowerPoint Presentation</vt:lpstr>
      <vt:lpstr>Slide 11: CHALLENGES AND OPPORTUNITIES</vt:lpstr>
      <vt:lpstr>PowerPoint Presentation</vt:lpstr>
      <vt:lpstr>Slide 12: PARTICIPANT CREATED CASE STUDIES</vt:lpstr>
      <vt:lpstr>PowerPoint Presentation</vt:lpstr>
      <vt:lpstr>Slides 13-16: NEW MANAGER SCORECARD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Reed, Tonda (CAI - Atlanta)</dc:creator>
  <cp:lastModifiedBy>Tara Powers</cp:lastModifiedBy>
  <cp:revision>78</cp:revision>
  <cp:lastPrinted>2020-02-04T20:23:04Z</cp:lastPrinted>
  <dcterms:created xsi:type="dcterms:W3CDTF">2019-04-29T16:07:56Z</dcterms:created>
  <dcterms:modified xsi:type="dcterms:W3CDTF">2020-02-20T04:55:28Z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0x010100DE2465B07E63874AAEC21F2BB0AF8388</vt:lpwstr>
  </property>
</Properties>
</file>